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Quattrocento"/>
      <p:regular r:id="rId17"/>
    </p:embeddedFont>
    <p:embeddedFont>
      <p:font typeface="Quattrocento"/>
      <p:regular r:id="rId18"/>
    </p:embeddedFont>
    <p:embeddedFont>
      <p:font typeface="Quattrocento"/>
      <p:regular r:id="rId19"/>
    </p:embeddedFont>
    <p:embeddedFont>
      <p:font typeface="Quattrocen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image" Target="../media/image-2-8.png"/><Relationship Id="rId9" Type="http://schemas.openxmlformats.org/officeDocument/2006/relationships/image" Target="../media/image-2-9.svg"/><Relationship Id="rId10" Type="http://schemas.openxmlformats.org/officeDocument/2006/relationships/slideLayout" Target="../slideLayouts/slideLayout3.xml"/><Relationship Id="rId11"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image" Target="../media/image-9-13.png"/><Relationship Id="rId14" Type="http://schemas.openxmlformats.org/officeDocument/2006/relationships/image" Target="../media/image-9-14.svg"/><Relationship Id="rId15" Type="http://schemas.openxmlformats.org/officeDocument/2006/relationships/image" Target="../media/image-9-15.png"/><Relationship Id="rId16" Type="http://schemas.openxmlformats.org/officeDocument/2006/relationships/image" Target="../media/image-9-16.svg"/><Relationship Id="rId17" Type="http://schemas.openxmlformats.org/officeDocument/2006/relationships/slideLayout" Target="../slideLayouts/slideLayout10.xml"/><Relationship Id="rId1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82497"/>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NeuroFleetX</a:t>
            </a:r>
            <a:endParaRPr lang="en-US" sz="3850" dirty="0"/>
          </a:p>
        </p:txBody>
      </p:sp>
      <p:sp>
        <p:nvSpPr>
          <p:cNvPr id="4" name="Text 1"/>
          <p:cNvSpPr/>
          <p:nvPr/>
        </p:nvSpPr>
        <p:spPr>
          <a:xfrm>
            <a:off x="837724" y="2812494"/>
            <a:ext cx="7468553" cy="2550319"/>
          </a:xfrm>
          <a:prstGeom prst="rect">
            <a:avLst/>
          </a:prstGeom>
          <a:noFill/>
          <a:ln/>
        </p:spPr>
        <p:txBody>
          <a:bodyPr wrap="square" lIns="0" tIns="0" rIns="0" bIns="0" rtlCol="0" anchor="t"/>
          <a:lstStyle/>
          <a:p>
            <a:pPr algn="l" indent="0" marL="0">
              <a:lnSpc>
                <a:spcPts val="6650"/>
              </a:lnSpc>
              <a:buNone/>
            </a:pPr>
            <a:r>
              <a:rPr lang="en-US" sz="5350" dirty="0">
                <a:solidFill>
                  <a:srgbClr val="FFD9BE"/>
                </a:solidFill>
                <a:latin typeface="Quattrocento" pitchFamily="34" charset="0"/>
                <a:ea typeface="Quattrocento" pitchFamily="34" charset="-122"/>
                <a:cs typeface="Quattrocento" pitchFamily="34" charset="-120"/>
              </a:rPr>
              <a:t>AI-Driven Urban Mobility Optimization Platform</a:t>
            </a:r>
            <a:endParaRPr lang="en-US" sz="5350" dirty="0"/>
          </a:p>
        </p:txBody>
      </p:sp>
      <p:sp>
        <p:nvSpPr>
          <p:cNvPr id="5" name="Text 2"/>
          <p:cNvSpPr/>
          <p:nvPr/>
        </p:nvSpPr>
        <p:spPr>
          <a:xfrm>
            <a:off x="837724" y="5676900"/>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Transforming fleet management and urban transportation through intelligent, data-driven optimization</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6366"/>
          </a:xfrm>
          <a:prstGeom prst="rect">
            <a:avLst/>
          </a:prstGeom>
        </p:spPr>
      </p:pic>
      <p:sp>
        <p:nvSpPr>
          <p:cNvPr id="3" name="Text 0"/>
          <p:cNvSpPr/>
          <p:nvPr/>
        </p:nvSpPr>
        <p:spPr>
          <a:xfrm>
            <a:off x="754023" y="2989302"/>
            <a:ext cx="5817275" cy="554355"/>
          </a:xfrm>
          <a:prstGeom prst="rect">
            <a:avLst/>
          </a:prstGeom>
          <a:noFill/>
          <a:ln/>
        </p:spPr>
        <p:txBody>
          <a:bodyPr wrap="none" lIns="0" tIns="0" rIns="0" bIns="0" rtlCol="0" anchor="t"/>
          <a:lstStyle/>
          <a:p>
            <a:pPr algn="l" indent="0" marL="0">
              <a:lnSpc>
                <a:spcPts val="4350"/>
              </a:lnSpc>
              <a:buNone/>
            </a:pPr>
            <a:r>
              <a:rPr lang="en-US" sz="3450" dirty="0">
                <a:solidFill>
                  <a:srgbClr val="FFD9BE"/>
                </a:solidFill>
                <a:latin typeface="Quattrocento" pitchFamily="34" charset="0"/>
                <a:ea typeface="Quattrocento" pitchFamily="34" charset="-122"/>
                <a:cs typeface="Quattrocento" pitchFamily="34" charset="-120"/>
              </a:rPr>
              <a:t>Transforming Urban Mobility</a:t>
            </a:r>
            <a:endParaRPr lang="en-US" sz="3450" dirty="0"/>
          </a:p>
        </p:txBody>
      </p:sp>
      <p:sp>
        <p:nvSpPr>
          <p:cNvPr id="4" name="Text 1"/>
          <p:cNvSpPr/>
          <p:nvPr/>
        </p:nvSpPr>
        <p:spPr>
          <a:xfrm>
            <a:off x="754023" y="3892272"/>
            <a:ext cx="4232672" cy="621983"/>
          </a:xfrm>
          <a:prstGeom prst="rect">
            <a:avLst/>
          </a:prstGeom>
          <a:noFill/>
          <a:ln/>
        </p:spPr>
        <p:txBody>
          <a:bodyPr wrap="none" lIns="0" tIns="0" rIns="0" bIns="0" rtlCol="0" anchor="t"/>
          <a:lstStyle/>
          <a:p>
            <a:pPr algn="ctr" indent="0" marL="0">
              <a:lnSpc>
                <a:spcPts val="4850"/>
              </a:lnSpc>
              <a:buNone/>
            </a:pPr>
            <a:r>
              <a:rPr lang="en-US" sz="4850" dirty="0">
                <a:solidFill>
                  <a:srgbClr val="F9EEE7"/>
                </a:solidFill>
                <a:latin typeface="Quattrocento" pitchFamily="34" charset="0"/>
                <a:ea typeface="Quattrocento" pitchFamily="34" charset="-122"/>
                <a:cs typeface="Quattrocento" pitchFamily="34" charset="-120"/>
              </a:rPr>
              <a:t>40%</a:t>
            </a:r>
            <a:endParaRPr lang="en-US" sz="4850" dirty="0"/>
          </a:p>
        </p:txBody>
      </p:sp>
      <p:sp>
        <p:nvSpPr>
          <p:cNvPr id="5" name="Text 2"/>
          <p:cNvSpPr/>
          <p:nvPr/>
        </p:nvSpPr>
        <p:spPr>
          <a:xfrm>
            <a:off x="1761411" y="4735592"/>
            <a:ext cx="2217777" cy="277178"/>
          </a:xfrm>
          <a:prstGeom prst="rect">
            <a:avLst/>
          </a:prstGeom>
          <a:noFill/>
          <a:ln/>
        </p:spPr>
        <p:txBody>
          <a:bodyPr wrap="none" lIns="0" tIns="0" rIns="0" bIns="0" rtlCol="0" anchor="t"/>
          <a:lstStyle/>
          <a:p>
            <a:pPr algn="ct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Cost Reduction</a:t>
            </a:r>
            <a:endParaRPr lang="en-US" sz="1700" dirty="0"/>
          </a:p>
        </p:txBody>
      </p:sp>
      <p:sp>
        <p:nvSpPr>
          <p:cNvPr id="6" name="Text 3"/>
          <p:cNvSpPr/>
          <p:nvPr/>
        </p:nvSpPr>
        <p:spPr>
          <a:xfrm>
            <a:off x="754023" y="5114449"/>
            <a:ext cx="4232672" cy="572929"/>
          </a:xfrm>
          <a:prstGeom prst="rect">
            <a:avLst/>
          </a:prstGeom>
          <a:noFill/>
          <a:ln/>
        </p:spPr>
        <p:txBody>
          <a:bodyPr wrap="square" lIns="0" tIns="0" rIns="0" bIns="0" rtlCol="0" anchor="t"/>
          <a:lstStyle/>
          <a:p>
            <a:pPr algn="ctr" indent="0" marL="0">
              <a:lnSpc>
                <a:spcPts val="2250"/>
              </a:lnSpc>
              <a:buNone/>
            </a:pPr>
            <a:r>
              <a:rPr lang="en-US" sz="1450" dirty="0">
                <a:solidFill>
                  <a:srgbClr val="F9EEE7"/>
                </a:solidFill>
                <a:latin typeface="Quattrocento" pitchFamily="34" charset="0"/>
                <a:ea typeface="Quattrocento" pitchFamily="34" charset="-122"/>
                <a:cs typeface="Quattrocento" pitchFamily="34" charset="-120"/>
              </a:rPr>
              <a:t>Lower operational expenses through optimization</a:t>
            </a:r>
            <a:endParaRPr lang="en-US" sz="1450" dirty="0"/>
          </a:p>
        </p:txBody>
      </p:sp>
      <p:sp>
        <p:nvSpPr>
          <p:cNvPr id="7" name="Text 4"/>
          <p:cNvSpPr/>
          <p:nvPr/>
        </p:nvSpPr>
        <p:spPr>
          <a:xfrm>
            <a:off x="5198745" y="3892272"/>
            <a:ext cx="4232791" cy="621983"/>
          </a:xfrm>
          <a:prstGeom prst="rect">
            <a:avLst/>
          </a:prstGeom>
          <a:noFill/>
          <a:ln/>
        </p:spPr>
        <p:txBody>
          <a:bodyPr wrap="none" lIns="0" tIns="0" rIns="0" bIns="0" rtlCol="0" anchor="t"/>
          <a:lstStyle/>
          <a:p>
            <a:pPr algn="ctr" indent="0" marL="0">
              <a:lnSpc>
                <a:spcPts val="4850"/>
              </a:lnSpc>
              <a:buNone/>
            </a:pPr>
            <a:r>
              <a:rPr lang="en-US" sz="4850" dirty="0">
                <a:solidFill>
                  <a:srgbClr val="F9EEE7"/>
                </a:solidFill>
                <a:latin typeface="Quattrocento" pitchFamily="34" charset="0"/>
                <a:ea typeface="Quattrocento" pitchFamily="34" charset="-122"/>
                <a:cs typeface="Quattrocento" pitchFamily="34" charset="-120"/>
              </a:rPr>
              <a:t>25%</a:t>
            </a:r>
            <a:endParaRPr lang="en-US" sz="4850" dirty="0"/>
          </a:p>
        </p:txBody>
      </p:sp>
      <p:sp>
        <p:nvSpPr>
          <p:cNvPr id="8" name="Text 5"/>
          <p:cNvSpPr/>
          <p:nvPr/>
        </p:nvSpPr>
        <p:spPr>
          <a:xfrm>
            <a:off x="6206252" y="4735592"/>
            <a:ext cx="2217777" cy="277178"/>
          </a:xfrm>
          <a:prstGeom prst="rect">
            <a:avLst/>
          </a:prstGeom>
          <a:noFill/>
          <a:ln/>
        </p:spPr>
        <p:txBody>
          <a:bodyPr wrap="none" lIns="0" tIns="0" rIns="0" bIns="0" rtlCol="0" anchor="t"/>
          <a:lstStyle/>
          <a:p>
            <a:pPr algn="ct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Efficiency Gain</a:t>
            </a:r>
            <a:endParaRPr lang="en-US" sz="1700" dirty="0"/>
          </a:p>
        </p:txBody>
      </p:sp>
      <p:sp>
        <p:nvSpPr>
          <p:cNvPr id="9" name="Text 6"/>
          <p:cNvSpPr/>
          <p:nvPr/>
        </p:nvSpPr>
        <p:spPr>
          <a:xfrm>
            <a:off x="5198745" y="5114449"/>
            <a:ext cx="4232791" cy="286464"/>
          </a:xfrm>
          <a:prstGeom prst="rect">
            <a:avLst/>
          </a:prstGeom>
          <a:noFill/>
          <a:ln/>
        </p:spPr>
        <p:txBody>
          <a:bodyPr wrap="none" lIns="0" tIns="0" rIns="0" bIns="0" rtlCol="0" anchor="t"/>
          <a:lstStyle/>
          <a:p>
            <a:pPr algn="ctr" indent="0" marL="0">
              <a:lnSpc>
                <a:spcPts val="2250"/>
              </a:lnSpc>
              <a:buNone/>
            </a:pPr>
            <a:r>
              <a:rPr lang="en-US" sz="1450" dirty="0">
                <a:solidFill>
                  <a:srgbClr val="F9EEE7"/>
                </a:solidFill>
                <a:latin typeface="Quattrocento" pitchFamily="34" charset="0"/>
                <a:ea typeface="Quattrocento" pitchFamily="34" charset="-122"/>
                <a:cs typeface="Quattrocento" pitchFamily="34" charset="-120"/>
              </a:rPr>
              <a:t>Improved fleet utilization and route efficiency</a:t>
            </a:r>
            <a:endParaRPr lang="en-US" sz="1450" dirty="0"/>
          </a:p>
        </p:txBody>
      </p:sp>
      <p:sp>
        <p:nvSpPr>
          <p:cNvPr id="10" name="Text 7"/>
          <p:cNvSpPr/>
          <p:nvPr/>
        </p:nvSpPr>
        <p:spPr>
          <a:xfrm>
            <a:off x="9643586" y="3892272"/>
            <a:ext cx="4232672" cy="621983"/>
          </a:xfrm>
          <a:prstGeom prst="rect">
            <a:avLst/>
          </a:prstGeom>
          <a:noFill/>
          <a:ln/>
        </p:spPr>
        <p:txBody>
          <a:bodyPr wrap="none" lIns="0" tIns="0" rIns="0" bIns="0" rtlCol="0" anchor="t"/>
          <a:lstStyle/>
          <a:p>
            <a:pPr algn="ctr" indent="0" marL="0">
              <a:lnSpc>
                <a:spcPts val="4850"/>
              </a:lnSpc>
              <a:buNone/>
            </a:pPr>
            <a:r>
              <a:rPr lang="en-US" sz="4850" dirty="0">
                <a:solidFill>
                  <a:srgbClr val="F9EEE7"/>
                </a:solidFill>
                <a:latin typeface="Quattrocento" pitchFamily="34" charset="0"/>
                <a:ea typeface="Quattrocento" pitchFamily="34" charset="-122"/>
                <a:cs typeface="Quattrocento" pitchFamily="34" charset="-120"/>
              </a:rPr>
              <a:t>99%</a:t>
            </a:r>
            <a:endParaRPr lang="en-US" sz="4850" dirty="0"/>
          </a:p>
        </p:txBody>
      </p:sp>
      <p:sp>
        <p:nvSpPr>
          <p:cNvPr id="11" name="Text 8"/>
          <p:cNvSpPr/>
          <p:nvPr/>
        </p:nvSpPr>
        <p:spPr>
          <a:xfrm>
            <a:off x="10650974" y="4735592"/>
            <a:ext cx="2217777" cy="277178"/>
          </a:xfrm>
          <a:prstGeom prst="rect">
            <a:avLst/>
          </a:prstGeom>
          <a:noFill/>
          <a:ln/>
        </p:spPr>
        <p:txBody>
          <a:bodyPr wrap="none" lIns="0" tIns="0" rIns="0" bIns="0" rtlCol="0" anchor="t"/>
          <a:lstStyle/>
          <a:p>
            <a:pPr algn="ct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System Uptime</a:t>
            </a:r>
            <a:endParaRPr lang="en-US" sz="1700" dirty="0"/>
          </a:p>
        </p:txBody>
      </p:sp>
      <p:sp>
        <p:nvSpPr>
          <p:cNvPr id="12" name="Text 9"/>
          <p:cNvSpPr/>
          <p:nvPr/>
        </p:nvSpPr>
        <p:spPr>
          <a:xfrm>
            <a:off x="9643586" y="5114449"/>
            <a:ext cx="4232672" cy="286464"/>
          </a:xfrm>
          <a:prstGeom prst="rect">
            <a:avLst/>
          </a:prstGeom>
          <a:noFill/>
          <a:ln/>
        </p:spPr>
        <p:txBody>
          <a:bodyPr wrap="none" lIns="0" tIns="0" rIns="0" bIns="0" rtlCol="0" anchor="t"/>
          <a:lstStyle/>
          <a:p>
            <a:pPr algn="ctr" indent="0" marL="0">
              <a:lnSpc>
                <a:spcPts val="2250"/>
              </a:lnSpc>
              <a:buNone/>
            </a:pPr>
            <a:r>
              <a:rPr lang="en-US" sz="1450" dirty="0">
                <a:solidFill>
                  <a:srgbClr val="F9EEE7"/>
                </a:solidFill>
                <a:latin typeface="Quattrocento" pitchFamily="34" charset="0"/>
                <a:ea typeface="Quattrocento" pitchFamily="34" charset="-122"/>
                <a:cs typeface="Quattrocento" pitchFamily="34" charset="-120"/>
              </a:rPr>
              <a:t>Reliable, cloud-based infrastructure</a:t>
            </a:r>
            <a:endParaRPr lang="en-US" sz="1450" dirty="0"/>
          </a:p>
        </p:txBody>
      </p:sp>
      <p:sp>
        <p:nvSpPr>
          <p:cNvPr id="13" name="Text 10"/>
          <p:cNvSpPr/>
          <p:nvPr/>
        </p:nvSpPr>
        <p:spPr>
          <a:xfrm>
            <a:off x="754023" y="5878235"/>
            <a:ext cx="13122354" cy="572929"/>
          </a:xfrm>
          <a:prstGeom prst="rect">
            <a:avLst/>
          </a:prstGeom>
          <a:noFill/>
          <a:ln/>
        </p:spPr>
        <p:txBody>
          <a:bodyPr wrap="square" lIns="0" tIns="0" rIns="0" bIns="0" rtlCol="0" anchor="t"/>
          <a:lstStyle/>
          <a:p>
            <a:pPr algn="l" indent="0" marL="0">
              <a:lnSpc>
                <a:spcPts val="2250"/>
              </a:lnSpc>
              <a:buNone/>
            </a:pPr>
            <a:r>
              <a:rPr lang="en-US" sz="1450" dirty="0">
                <a:solidFill>
                  <a:srgbClr val="F9EEE7"/>
                </a:solidFill>
                <a:latin typeface="Quattrocento" pitchFamily="34" charset="0"/>
                <a:ea typeface="Quattrocento" pitchFamily="34" charset="-122"/>
                <a:cs typeface="Quattrocento" pitchFamily="34" charset="-120"/>
              </a:rPr>
              <a:t>NeuroFleetX is ready for deployment across rental services, logistics providers, ride-sharing platforms, and smart city initiatives. The modular architecture allows incremental implementation, starting with basic tracking and expanding to full AI-powered optimization.</a:t>
            </a:r>
            <a:endParaRPr lang="en-US" sz="1450" dirty="0"/>
          </a:p>
        </p:txBody>
      </p:sp>
      <p:sp>
        <p:nvSpPr>
          <p:cNvPr id="14" name="Text 11"/>
          <p:cNvSpPr/>
          <p:nvPr/>
        </p:nvSpPr>
        <p:spPr>
          <a:xfrm>
            <a:off x="1036677" y="6832878"/>
            <a:ext cx="12839700" cy="572929"/>
          </a:xfrm>
          <a:prstGeom prst="rect">
            <a:avLst/>
          </a:prstGeom>
          <a:noFill/>
          <a:ln/>
        </p:spPr>
        <p:txBody>
          <a:bodyPr wrap="square" lIns="0" tIns="0" rIns="0" bIns="0" rtlCol="0" anchor="t"/>
          <a:lstStyle/>
          <a:p>
            <a:pPr algn="l" indent="0" marL="0">
              <a:lnSpc>
                <a:spcPts val="2250"/>
              </a:lnSpc>
              <a:buNone/>
            </a:pPr>
            <a:r>
              <a:rPr lang="en-US" sz="1450" b="1" dirty="0">
                <a:solidFill>
                  <a:srgbClr val="EF9C82"/>
                </a:solidFill>
                <a:latin typeface="Quattrocento" pitchFamily="34" charset="0"/>
                <a:ea typeface="Quattrocento" pitchFamily="34" charset="-122"/>
                <a:cs typeface="Quattrocento" pitchFamily="34" charset="-120"/>
              </a:rPr>
              <a:t>Join the future of urban mobility.</a:t>
            </a:r>
            <a:pPr algn="l" indent="0" marL="0">
              <a:lnSpc>
                <a:spcPts val="2250"/>
              </a:lnSpc>
              <a:buNone/>
            </a:pPr>
            <a:r>
              <a:rPr lang="en-US" sz="1450" dirty="0">
                <a:solidFill>
                  <a:srgbClr val="F9EEE7"/>
                </a:solidFill>
                <a:latin typeface="Quattrocento" pitchFamily="34" charset="0"/>
                <a:ea typeface="Quattrocento" pitchFamily="34" charset="-122"/>
                <a:cs typeface="Quattrocento" pitchFamily="34" charset="-120"/>
              </a:rPr>
              <a:t> Experience intelligent fleet management that reduces costs, improves customer satisfaction, and promotes sustainable transportation.</a:t>
            </a:r>
            <a:endParaRPr lang="en-US" sz="1450" dirty="0"/>
          </a:p>
        </p:txBody>
      </p:sp>
      <p:sp>
        <p:nvSpPr>
          <p:cNvPr id="15" name="Shape 12"/>
          <p:cNvSpPr/>
          <p:nvPr/>
        </p:nvSpPr>
        <p:spPr>
          <a:xfrm>
            <a:off x="754023" y="6642021"/>
            <a:ext cx="22860" cy="954643"/>
          </a:xfrm>
          <a:prstGeom prst="rect">
            <a:avLst/>
          </a:prstGeom>
          <a:solidFill>
            <a:srgbClr val="EF9C82"/>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2779" y="906899"/>
            <a:ext cx="4379119" cy="409099"/>
          </a:xfrm>
          <a:prstGeom prst="rect">
            <a:avLst/>
          </a:prstGeom>
          <a:noFill/>
          <a:ln/>
        </p:spPr>
        <p:txBody>
          <a:bodyPr wrap="none" lIns="0" tIns="0" rIns="0" bIns="0" rtlCol="0" anchor="t"/>
          <a:lstStyle/>
          <a:p>
            <a:pPr algn="l" indent="0" marL="0">
              <a:lnSpc>
                <a:spcPts val="3200"/>
              </a:lnSpc>
              <a:buNone/>
            </a:pPr>
            <a:r>
              <a:rPr lang="en-US" sz="2550" dirty="0">
                <a:solidFill>
                  <a:srgbClr val="FFD9BE"/>
                </a:solidFill>
                <a:latin typeface="Quattrocento" pitchFamily="34" charset="0"/>
                <a:ea typeface="Quattrocento" pitchFamily="34" charset="-122"/>
                <a:cs typeface="Quattrocento" pitchFamily="34" charset="-120"/>
              </a:rPr>
              <a:t>The Urban Mobility Challenge</a:t>
            </a:r>
            <a:endParaRPr lang="en-US" sz="2550" dirty="0"/>
          </a:p>
        </p:txBody>
      </p:sp>
      <p:sp>
        <p:nvSpPr>
          <p:cNvPr id="4" name="Text 1"/>
          <p:cNvSpPr/>
          <p:nvPr/>
        </p:nvSpPr>
        <p:spPr>
          <a:xfrm>
            <a:off x="6042779" y="1454587"/>
            <a:ext cx="8031242" cy="555427"/>
          </a:xfrm>
          <a:prstGeom prst="rect">
            <a:avLst/>
          </a:prstGeom>
          <a:noFill/>
          <a:ln/>
        </p:spPr>
        <p:txBody>
          <a:bodyPr wrap="square" lIns="0" tIns="0" rIns="0" bIns="0" rtlCol="0" anchor="t"/>
          <a:lstStyle/>
          <a:p>
            <a:pPr algn="l" indent="0" marL="0">
              <a:lnSpc>
                <a:spcPts val="1450"/>
              </a:lnSpc>
              <a:buNone/>
            </a:pPr>
            <a:r>
              <a:rPr lang="en-US" sz="1050" dirty="0">
                <a:solidFill>
                  <a:srgbClr val="F9EEE7"/>
                </a:solidFill>
                <a:latin typeface="Quattrocento" pitchFamily="34" charset="0"/>
                <a:ea typeface="Quattrocento" pitchFamily="34" charset="-122"/>
                <a:cs typeface="Quattrocento" pitchFamily="34" charset="-120"/>
              </a:rPr>
              <a:t>Urban transportation systems face increasing complexity due to rapid urbanization, rising vehicle density, and inefficient fleet operations. Traditional fleet management systems rely heavily on manual monitoring, static routing, and reactive maintenance strategies.</a:t>
            </a:r>
            <a:endParaRPr lang="en-US" sz="1050" dirty="0"/>
          </a:p>
        </p:txBody>
      </p:sp>
      <p:sp>
        <p:nvSpPr>
          <p:cNvPr id="5" name="Shape 2"/>
          <p:cNvSpPr/>
          <p:nvPr/>
        </p:nvSpPr>
        <p:spPr>
          <a:xfrm>
            <a:off x="6042779" y="2113955"/>
            <a:ext cx="8031242" cy="1232892"/>
          </a:xfrm>
          <a:prstGeom prst="roundRect">
            <a:avLst>
              <a:gd name="adj" fmla="val 1693"/>
            </a:avLst>
          </a:prstGeom>
          <a:solidFill>
            <a:srgbClr val="315251"/>
          </a:solidFill>
          <a:ln/>
        </p:spPr>
      </p:sp>
      <p:sp>
        <p:nvSpPr>
          <p:cNvPr id="6" name="Shape 3"/>
          <p:cNvSpPr/>
          <p:nvPr/>
        </p:nvSpPr>
        <p:spPr>
          <a:xfrm>
            <a:off x="6181844" y="2253020"/>
            <a:ext cx="417314" cy="417314"/>
          </a:xfrm>
          <a:prstGeom prst="roundRect">
            <a:avLst>
              <a:gd name="adj" fmla="val 21909367"/>
            </a:avLst>
          </a:prstGeom>
          <a:solidFill>
            <a:srgbClr val="EF9C82"/>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6620" y="2367796"/>
            <a:ext cx="187762" cy="187762"/>
          </a:xfrm>
          <a:prstGeom prst="rect">
            <a:avLst/>
          </a:prstGeom>
        </p:spPr>
      </p:pic>
      <p:sp>
        <p:nvSpPr>
          <p:cNvPr id="8" name="Text 4"/>
          <p:cNvSpPr/>
          <p:nvPr/>
        </p:nvSpPr>
        <p:spPr>
          <a:xfrm>
            <a:off x="6181844" y="2762726"/>
            <a:ext cx="1636633" cy="204549"/>
          </a:xfrm>
          <a:prstGeom prst="rect">
            <a:avLst/>
          </a:prstGeom>
          <a:noFill/>
          <a:ln/>
        </p:spPr>
        <p:txBody>
          <a:bodyPr wrap="none" lIns="0" tIns="0" rIns="0" bIns="0" rtlCol="0" anchor="t"/>
          <a:lstStyle/>
          <a:p>
            <a:pPr algn="l" indent="0" marL="0">
              <a:lnSpc>
                <a:spcPts val="1600"/>
              </a:lnSpc>
              <a:buNone/>
            </a:pPr>
            <a:r>
              <a:rPr lang="en-US" sz="1250" dirty="0">
                <a:solidFill>
                  <a:srgbClr val="F9EEE7"/>
                </a:solidFill>
                <a:latin typeface="Quattrocento" pitchFamily="34" charset="0"/>
                <a:ea typeface="Quattrocento" pitchFamily="34" charset="-122"/>
                <a:cs typeface="Quattrocento" pitchFamily="34" charset="-120"/>
              </a:rPr>
              <a:t>Limited Visibility</a:t>
            </a:r>
            <a:endParaRPr lang="en-US" sz="1250" dirty="0"/>
          </a:p>
        </p:txBody>
      </p:sp>
      <p:sp>
        <p:nvSpPr>
          <p:cNvPr id="9" name="Text 5"/>
          <p:cNvSpPr/>
          <p:nvPr/>
        </p:nvSpPr>
        <p:spPr>
          <a:xfrm>
            <a:off x="6181844" y="3022640"/>
            <a:ext cx="7753112" cy="185142"/>
          </a:xfrm>
          <a:prstGeom prst="rect">
            <a:avLst/>
          </a:prstGeom>
          <a:noFill/>
          <a:ln/>
        </p:spPr>
        <p:txBody>
          <a:bodyPr wrap="none" lIns="0" tIns="0" rIns="0" bIns="0" rtlCol="0" anchor="t"/>
          <a:lstStyle/>
          <a:p>
            <a:pPr algn="l" indent="0" marL="0">
              <a:lnSpc>
                <a:spcPts val="1450"/>
              </a:lnSpc>
              <a:buNone/>
            </a:pPr>
            <a:r>
              <a:rPr lang="en-US" sz="1050" dirty="0">
                <a:solidFill>
                  <a:srgbClr val="F9EEE7"/>
                </a:solidFill>
                <a:latin typeface="Quattrocento" pitchFamily="34" charset="0"/>
                <a:ea typeface="Quattrocento" pitchFamily="34" charset="-122"/>
                <a:cs typeface="Quattrocento" pitchFamily="34" charset="-120"/>
              </a:rPr>
              <a:t>No real-time vehicle tracking or location awareness</a:t>
            </a:r>
            <a:endParaRPr lang="en-US" sz="1050" dirty="0"/>
          </a:p>
        </p:txBody>
      </p:sp>
      <p:sp>
        <p:nvSpPr>
          <p:cNvPr id="10" name="Shape 6"/>
          <p:cNvSpPr/>
          <p:nvPr/>
        </p:nvSpPr>
        <p:spPr>
          <a:xfrm>
            <a:off x="6042779" y="3439239"/>
            <a:ext cx="8031242" cy="1232892"/>
          </a:xfrm>
          <a:prstGeom prst="roundRect">
            <a:avLst>
              <a:gd name="adj" fmla="val 1693"/>
            </a:avLst>
          </a:prstGeom>
          <a:solidFill>
            <a:srgbClr val="315251"/>
          </a:solidFill>
          <a:ln/>
        </p:spPr>
      </p:sp>
      <p:sp>
        <p:nvSpPr>
          <p:cNvPr id="11" name="Shape 7"/>
          <p:cNvSpPr/>
          <p:nvPr/>
        </p:nvSpPr>
        <p:spPr>
          <a:xfrm>
            <a:off x="6181844" y="3578304"/>
            <a:ext cx="417314" cy="417314"/>
          </a:xfrm>
          <a:prstGeom prst="roundRect">
            <a:avLst>
              <a:gd name="adj" fmla="val 21909367"/>
            </a:avLst>
          </a:prstGeom>
          <a:solidFill>
            <a:srgbClr val="EF9C82"/>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6620" y="3693081"/>
            <a:ext cx="187762" cy="187762"/>
          </a:xfrm>
          <a:prstGeom prst="rect">
            <a:avLst/>
          </a:prstGeom>
        </p:spPr>
      </p:pic>
      <p:sp>
        <p:nvSpPr>
          <p:cNvPr id="13" name="Text 8"/>
          <p:cNvSpPr/>
          <p:nvPr/>
        </p:nvSpPr>
        <p:spPr>
          <a:xfrm>
            <a:off x="6181844" y="4088011"/>
            <a:ext cx="1636633" cy="204549"/>
          </a:xfrm>
          <a:prstGeom prst="rect">
            <a:avLst/>
          </a:prstGeom>
          <a:noFill/>
          <a:ln/>
        </p:spPr>
        <p:txBody>
          <a:bodyPr wrap="none" lIns="0" tIns="0" rIns="0" bIns="0" rtlCol="0" anchor="t"/>
          <a:lstStyle/>
          <a:p>
            <a:pPr algn="l" indent="0" marL="0">
              <a:lnSpc>
                <a:spcPts val="1600"/>
              </a:lnSpc>
              <a:buNone/>
            </a:pPr>
            <a:r>
              <a:rPr lang="en-US" sz="1250" dirty="0">
                <a:solidFill>
                  <a:srgbClr val="F9EEE7"/>
                </a:solidFill>
                <a:latin typeface="Quattrocento" pitchFamily="34" charset="0"/>
                <a:ea typeface="Quattrocento" pitchFamily="34" charset="-122"/>
                <a:cs typeface="Quattrocento" pitchFamily="34" charset="-120"/>
              </a:rPr>
              <a:t>Inefficient Routing</a:t>
            </a:r>
            <a:endParaRPr lang="en-US" sz="1250" dirty="0"/>
          </a:p>
        </p:txBody>
      </p:sp>
      <p:sp>
        <p:nvSpPr>
          <p:cNvPr id="14" name="Text 9"/>
          <p:cNvSpPr/>
          <p:nvPr/>
        </p:nvSpPr>
        <p:spPr>
          <a:xfrm>
            <a:off x="6181844" y="4347924"/>
            <a:ext cx="7753112" cy="185142"/>
          </a:xfrm>
          <a:prstGeom prst="rect">
            <a:avLst/>
          </a:prstGeom>
          <a:noFill/>
          <a:ln/>
        </p:spPr>
        <p:txBody>
          <a:bodyPr wrap="none" lIns="0" tIns="0" rIns="0" bIns="0" rtlCol="0" anchor="t"/>
          <a:lstStyle/>
          <a:p>
            <a:pPr algn="l" indent="0" marL="0">
              <a:lnSpc>
                <a:spcPts val="1450"/>
              </a:lnSpc>
              <a:buNone/>
            </a:pPr>
            <a:r>
              <a:rPr lang="en-US" sz="1050" dirty="0">
                <a:solidFill>
                  <a:srgbClr val="F9EEE7"/>
                </a:solidFill>
                <a:latin typeface="Quattrocento" pitchFamily="34" charset="0"/>
                <a:ea typeface="Quattrocento" pitchFamily="34" charset="-122"/>
                <a:cs typeface="Quattrocento" pitchFamily="34" charset="-120"/>
              </a:rPr>
              <a:t>Static routes cause fuel and time loss</a:t>
            </a:r>
            <a:endParaRPr lang="en-US" sz="1050" dirty="0"/>
          </a:p>
        </p:txBody>
      </p:sp>
      <p:sp>
        <p:nvSpPr>
          <p:cNvPr id="15" name="Shape 10"/>
          <p:cNvSpPr/>
          <p:nvPr/>
        </p:nvSpPr>
        <p:spPr>
          <a:xfrm>
            <a:off x="6042779" y="4764524"/>
            <a:ext cx="8031242" cy="1232892"/>
          </a:xfrm>
          <a:prstGeom prst="roundRect">
            <a:avLst>
              <a:gd name="adj" fmla="val 1693"/>
            </a:avLst>
          </a:prstGeom>
          <a:solidFill>
            <a:srgbClr val="315251"/>
          </a:solidFill>
          <a:ln/>
        </p:spPr>
      </p:sp>
      <p:sp>
        <p:nvSpPr>
          <p:cNvPr id="16" name="Shape 11"/>
          <p:cNvSpPr/>
          <p:nvPr/>
        </p:nvSpPr>
        <p:spPr>
          <a:xfrm>
            <a:off x="6181844" y="4903589"/>
            <a:ext cx="417314" cy="417314"/>
          </a:xfrm>
          <a:prstGeom prst="roundRect">
            <a:avLst>
              <a:gd name="adj" fmla="val 21909367"/>
            </a:avLst>
          </a:prstGeom>
          <a:solidFill>
            <a:srgbClr val="EF9C82"/>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6620" y="5018365"/>
            <a:ext cx="187762" cy="187762"/>
          </a:xfrm>
          <a:prstGeom prst="rect">
            <a:avLst/>
          </a:prstGeom>
        </p:spPr>
      </p:pic>
      <p:sp>
        <p:nvSpPr>
          <p:cNvPr id="18" name="Text 12"/>
          <p:cNvSpPr/>
          <p:nvPr/>
        </p:nvSpPr>
        <p:spPr>
          <a:xfrm>
            <a:off x="6181844" y="5413296"/>
            <a:ext cx="1636633" cy="204549"/>
          </a:xfrm>
          <a:prstGeom prst="rect">
            <a:avLst/>
          </a:prstGeom>
          <a:noFill/>
          <a:ln/>
        </p:spPr>
        <p:txBody>
          <a:bodyPr wrap="none" lIns="0" tIns="0" rIns="0" bIns="0" rtlCol="0" anchor="t"/>
          <a:lstStyle/>
          <a:p>
            <a:pPr algn="l" indent="0" marL="0">
              <a:lnSpc>
                <a:spcPts val="1600"/>
              </a:lnSpc>
              <a:buNone/>
            </a:pPr>
            <a:r>
              <a:rPr lang="en-US" sz="1250" dirty="0">
                <a:solidFill>
                  <a:srgbClr val="F9EEE7"/>
                </a:solidFill>
                <a:latin typeface="Quattrocento" pitchFamily="34" charset="0"/>
                <a:ea typeface="Quattrocento" pitchFamily="34" charset="-122"/>
                <a:cs typeface="Quattrocento" pitchFamily="34" charset="-120"/>
              </a:rPr>
              <a:t>Reactive Maintenance</a:t>
            </a:r>
            <a:endParaRPr lang="en-US" sz="1250" dirty="0"/>
          </a:p>
        </p:txBody>
      </p:sp>
      <p:sp>
        <p:nvSpPr>
          <p:cNvPr id="19" name="Text 13"/>
          <p:cNvSpPr/>
          <p:nvPr/>
        </p:nvSpPr>
        <p:spPr>
          <a:xfrm>
            <a:off x="6181844" y="5673209"/>
            <a:ext cx="7753112" cy="185142"/>
          </a:xfrm>
          <a:prstGeom prst="rect">
            <a:avLst/>
          </a:prstGeom>
          <a:noFill/>
          <a:ln/>
        </p:spPr>
        <p:txBody>
          <a:bodyPr wrap="none" lIns="0" tIns="0" rIns="0" bIns="0" rtlCol="0" anchor="t"/>
          <a:lstStyle/>
          <a:p>
            <a:pPr algn="l" indent="0" marL="0">
              <a:lnSpc>
                <a:spcPts val="1450"/>
              </a:lnSpc>
              <a:buNone/>
            </a:pPr>
            <a:r>
              <a:rPr lang="en-US" sz="1050" dirty="0">
                <a:solidFill>
                  <a:srgbClr val="F9EEE7"/>
                </a:solidFill>
                <a:latin typeface="Quattrocento" pitchFamily="34" charset="0"/>
                <a:ea typeface="Quattrocento" pitchFamily="34" charset="-122"/>
                <a:cs typeface="Quattrocento" pitchFamily="34" charset="-120"/>
              </a:rPr>
              <a:t>Unexpected breakdowns from poor planning</a:t>
            </a:r>
            <a:endParaRPr lang="en-US" sz="1050" dirty="0"/>
          </a:p>
        </p:txBody>
      </p:sp>
      <p:sp>
        <p:nvSpPr>
          <p:cNvPr id="20" name="Shape 14"/>
          <p:cNvSpPr/>
          <p:nvPr/>
        </p:nvSpPr>
        <p:spPr>
          <a:xfrm>
            <a:off x="6042779" y="6089809"/>
            <a:ext cx="8031242" cy="1232892"/>
          </a:xfrm>
          <a:prstGeom prst="roundRect">
            <a:avLst>
              <a:gd name="adj" fmla="val 1693"/>
            </a:avLst>
          </a:prstGeom>
          <a:solidFill>
            <a:srgbClr val="315251"/>
          </a:solidFill>
          <a:ln/>
        </p:spPr>
      </p:sp>
      <p:sp>
        <p:nvSpPr>
          <p:cNvPr id="21" name="Shape 15"/>
          <p:cNvSpPr/>
          <p:nvPr/>
        </p:nvSpPr>
        <p:spPr>
          <a:xfrm>
            <a:off x="6181844" y="6228874"/>
            <a:ext cx="417314" cy="417314"/>
          </a:xfrm>
          <a:prstGeom prst="roundRect">
            <a:avLst>
              <a:gd name="adj" fmla="val 21909367"/>
            </a:avLst>
          </a:prstGeom>
          <a:solidFill>
            <a:srgbClr val="EF9C82"/>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96620" y="6343650"/>
            <a:ext cx="187762" cy="187762"/>
          </a:xfrm>
          <a:prstGeom prst="rect">
            <a:avLst/>
          </a:prstGeom>
        </p:spPr>
      </p:pic>
      <p:sp>
        <p:nvSpPr>
          <p:cNvPr id="23" name="Text 16"/>
          <p:cNvSpPr/>
          <p:nvPr/>
        </p:nvSpPr>
        <p:spPr>
          <a:xfrm>
            <a:off x="6181844" y="6738580"/>
            <a:ext cx="1636633" cy="204549"/>
          </a:xfrm>
          <a:prstGeom prst="rect">
            <a:avLst/>
          </a:prstGeom>
          <a:noFill/>
          <a:ln/>
        </p:spPr>
        <p:txBody>
          <a:bodyPr wrap="none" lIns="0" tIns="0" rIns="0" bIns="0" rtlCol="0" anchor="t"/>
          <a:lstStyle/>
          <a:p>
            <a:pPr algn="l" indent="0" marL="0">
              <a:lnSpc>
                <a:spcPts val="1600"/>
              </a:lnSpc>
              <a:buNone/>
            </a:pPr>
            <a:r>
              <a:rPr lang="en-US" sz="1250" dirty="0">
                <a:solidFill>
                  <a:srgbClr val="F9EEE7"/>
                </a:solidFill>
                <a:latin typeface="Quattrocento" pitchFamily="34" charset="0"/>
                <a:ea typeface="Quattrocento" pitchFamily="34" charset="-122"/>
                <a:cs typeface="Quattrocento" pitchFamily="34" charset="-120"/>
              </a:rPr>
              <a:t>Data Gaps</a:t>
            </a:r>
            <a:endParaRPr lang="en-US" sz="1250" dirty="0"/>
          </a:p>
        </p:txBody>
      </p:sp>
      <p:sp>
        <p:nvSpPr>
          <p:cNvPr id="24" name="Text 17"/>
          <p:cNvSpPr/>
          <p:nvPr/>
        </p:nvSpPr>
        <p:spPr>
          <a:xfrm>
            <a:off x="6181844" y="6998494"/>
            <a:ext cx="7753112" cy="185142"/>
          </a:xfrm>
          <a:prstGeom prst="rect">
            <a:avLst/>
          </a:prstGeom>
          <a:noFill/>
          <a:ln/>
        </p:spPr>
        <p:txBody>
          <a:bodyPr wrap="none" lIns="0" tIns="0" rIns="0" bIns="0" rtlCol="0" anchor="t"/>
          <a:lstStyle/>
          <a:p>
            <a:pPr algn="l" indent="0" marL="0">
              <a:lnSpc>
                <a:spcPts val="1450"/>
              </a:lnSpc>
              <a:buNone/>
            </a:pPr>
            <a:r>
              <a:rPr lang="en-US" sz="1050" dirty="0">
                <a:solidFill>
                  <a:srgbClr val="F9EEE7"/>
                </a:solidFill>
                <a:latin typeface="Quattrocento" pitchFamily="34" charset="0"/>
                <a:ea typeface="Quattrocento" pitchFamily="34" charset="-122"/>
                <a:cs typeface="Quattrocento" pitchFamily="34" charset="-120"/>
              </a:rPr>
              <a:t>Limited data-driven decision-making</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24357"/>
            <a:ext cx="5533787"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Introducing NeuroFleetX</a:t>
            </a:r>
            <a:endParaRPr lang="en-US" sz="3850" dirty="0"/>
          </a:p>
        </p:txBody>
      </p:sp>
      <p:sp>
        <p:nvSpPr>
          <p:cNvPr id="4" name="Text 1"/>
          <p:cNvSpPr/>
          <p:nvPr/>
        </p:nvSpPr>
        <p:spPr>
          <a:xfrm>
            <a:off x="6324124" y="2642830"/>
            <a:ext cx="4276725" cy="1675209"/>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NeuroFleetX is an intelligent, AI-powered fleet and urban mobility optimization system designed for rental services, logistics providers, ride-sharing platforms, and smart cities.</a:t>
            </a:r>
            <a:endParaRPr lang="en-US" sz="1600" dirty="0"/>
          </a:p>
        </p:txBody>
      </p:sp>
      <p:sp>
        <p:nvSpPr>
          <p:cNvPr id="5" name="Text 2"/>
          <p:cNvSpPr/>
          <p:nvPr/>
        </p:nvSpPr>
        <p:spPr>
          <a:xfrm>
            <a:off x="6324124" y="4506516"/>
            <a:ext cx="4276725" cy="2010251"/>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 platform transforms traditional fleet management by providing real-time visibility, AI-driven optimization, and predictive analytics that reduce costs while improving customer satisfaction and promoting sustainable urban mobility.</a:t>
            </a:r>
            <a:endParaRPr lang="en-US" sz="1600" dirty="0"/>
          </a:p>
        </p:txBody>
      </p:sp>
      <p:sp>
        <p:nvSpPr>
          <p:cNvPr id="6" name="Shape 3"/>
          <p:cNvSpPr/>
          <p:nvPr/>
        </p:nvSpPr>
        <p:spPr>
          <a:xfrm>
            <a:off x="10968633" y="2454354"/>
            <a:ext cx="2982516" cy="4250888"/>
          </a:xfrm>
          <a:prstGeom prst="roundRect">
            <a:avLst>
              <a:gd name="adj" fmla="val 1053"/>
            </a:avLst>
          </a:prstGeom>
          <a:solidFill>
            <a:srgbClr val="EF9C82"/>
          </a:solidFill>
          <a:ln/>
        </p:spPr>
      </p:sp>
      <p:sp>
        <p:nvSpPr>
          <p:cNvPr id="7" name="Text 4"/>
          <p:cNvSpPr/>
          <p:nvPr/>
        </p:nvSpPr>
        <p:spPr>
          <a:xfrm>
            <a:off x="11178064" y="2663785"/>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000000"/>
                </a:solidFill>
                <a:latin typeface="Quattrocento" pitchFamily="34" charset="0"/>
                <a:ea typeface="Quattrocento" pitchFamily="34" charset="-122"/>
                <a:cs typeface="Quattrocento" pitchFamily="34" charset="-120"/>
              </a:rPr>
              <a:t>Key Benefits</a:t>
            </a:r>
            <a:endParaRPr lang="en-US" sz="1900" dirty="0"/>
          </a:p>
        </p:txBody>
      </p:sp>
      <p:sp>
        <p:nvSpPr>
          <p:cNvPr id="8" name="Text 5"/>
          <p:cNvSpPr/>
          <p:nvPr/>
        </p:nvSpPr>
        <p:spPr>
          <a:xfrm>
            <a:off x="11178064" y="3181231"/>
            <a:ext cx="2563654" cy="2681070"/>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000000"/>
                </a:solidFill>
                <a:latin typeface="Quattrocento" pitchFamily="34" charset="0"/>
                <a:ea typeface="Quattrocento" pitchFamily="34" charset="-122"/>
                <a:cs typeface="Quattrocento" pitchFamily="34" charset="-120"/>
              </a:rPr>
              <a:t>Reduced operational costs</a:t>
            </a:r>
            <a:endParaRPr lang="en-US" sz="1600" dirty="0"/>
          </a:p>
          <a:p>
            <a:pPr algn="l" marL="342900" indent="-342900">
              <a:lnSpc>
                <a:spcPts val="2600"/>
              </a:lnSpc>
              <a:buSzPct val="100000"/>
              <a:buChar char="•"/>
            </a:pPr>
            <a:r>
              <a:rPr lang="en-US" sz="1600" dirty="0">
                <a:solidFill>
                  <a:srgbClr val="000000"/>
                </a:solidFill>
                <a:latin typeface="Quattrocento" pitchFamily="34" charset="0"/>
                <a:ea typeface="Quattrocento" pitchFamily="34" charset="-122"/>
                <a:cs typeface="Quattrocento" pitchFamily="34" charset="-120"/>
              </a:rPr>
              <a:t>Enhanced customer experience</a:t>
            </a:r>
            <a:endParaRPr lang="en-US" sz="1600" dirty="0"/>
          </a:p>
          <a:p>
            <a:pPr algn="l" marL="342900" indent="-342900">
              <a:lnSpc>
                <a:spcPts val="2600"/>
              </a:lnSpc>
              <a:buSzPct val="100000"/>
              <a:buChar char="•"/>
            </a:pPr>
            <a:r>
              <a:rPr lang="en-US" sz="1600" dirty="0">
                <a:solidFill>
                  <a:srgbClr val="000000"/>
                </a:solidFill>
                <a:latin typeface="Quattrocento" pitchFamily="34" charset="0"/>
                <a:ea typeface="Quattrocento" pitchFamily="34" charset="-122"/>
                <a:cs typeface="Quattrocento" pitchFamily="34" charset="-120"/>
              </a:rPr>
              <a:t>Lower environmental impact</a:t>
            </a:r>
            <a:endParaRPr lang="en-US" sz="1600" dirty="0"/>
          </a:p>
          <a:p>
            <a:pPr algn="l" marL="342900" indent="-342900">
              <a:lnSpc>
                <a:spcPts val="2600"/>
              </a:lnSpc>
              <a:buSzPct val="100000"/>
              <a:buChar char="•"/>
            </a:pPr>
            <a:r>
              <a:rPr lang="en-US" sz="1600" dirty="0">
                <a:solidFill>
                  <a:srgbClr val="000000"/>
                </a:solidFill>
                <a:latin typeface="Quattrocento" pitchFamily="34" charset="0"/>
                <a:ea typeface="Quattrocento" pitchFamily="34" charset="-122"/>
                <a:cs typeface="Quattrocento" pitchFamily="34" charset="-120"/>
              </a:rPr>
              <a:t>Improved fleet utilization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119307"/>
            <a:ext cx="5503307"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How NeuroFleetX Works</a:t>
            </a:r>
            <a:endParaRPr lang="en-US" sz="3850" dirty="0"/>
          </a:p>
        </p:txBody>
      </p:sp>
      <p:pic>
        <p:nvPicPr>
          <p:cNvPr id="3" name="Image 0" descr="preencoded.png">    </p:cNvPr>
          <p:cNvPicPr>
            <a:picLocks noChangeAspect="1"/>
          </p:cNvPicPr>
          <p:nvPr/>
        </p:nvPicPr>
        <p:blipFill>
          <a:blip r:embed="rId1"/>
          <a:stretch>
            <a:fillRect/>
          </a:stretch>
        </p:blipFill>
        <p:spPr>
          <a:xfrm>
            <a:off x="837724" y="2154079"/>
            <a:ext cx="6477476" cy="837724"/>
          </a:xfrm>
          <a:prstGeom prst="rect">
            <a:avLst/>
          </a:prstGeom>
        </p:spPr>
      </p:pic>
      <p:sp>
        <p:nvSpPr>
          <p:cNvPr id="4" name="Text 1"/>
          <p:cNvSpPr/>
          <p:nvPr/>
        </p:nvSpPr>
        <p:spPr>
          <a:xfrm>
            <a:off x="1047155" y="320123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Data Collection</a:t>
            </a:r>
            <a:endParaRPr lang="en-US" sz="1900" dirty="0"/>
          </a:p>
        </p:txBody>
      </p:sp>
      <p:sp>
        <p:nvSpPr>
          <p:cNvPr id="5" name="Text 2"/>
          <p:cNvSpPr/>
          <p:nvPr/>
        </p:nvSpPr>
        <p:spPr>
          <a:xfrm>
            <a:off x="1047155" y="3634859"/>
            <a:ext cx="6058614"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Vehicles continuously send telemetry data via IoT sensors</a:t>
            </a:r>
            <a:endParaRPr lang="en-US" sz="1600" dirty="0"/>
          </a:p>
        </p:txBody>
      </p:sp>
      <p:pic>
        <p:nvPicPr>
          <p:cNvPr id="6" name="Image 1" descr="preencoded.png">    </p:cNvPr>
          <p:cNvPicPr>
            <a:picLocks noChangeAspect="1"/>
          </p:cNvPicPr>
          <p:nvPr/>
        </p:nvPicPr>
        <p:blipFill>
          <a:blip r:embed="rId2"/>
          <a:stretch>
            <a:fillRect/>
          </a:stretch>
        </p:blipFill>
        <p:spPr>
          <a:xfrm>
            <a:off x="7315200" y="2154079"/>
            <a:ext cx="6477476" cy="837724"/>
          </a:xfrm>
          <a:prstGeom prst="rect">
            <a:avLst/>
          </a:prstGeom>
        </p:spPr>
      </p:pic>
      <p:sp>
        <p:nvSpPr>
          <p:cNvPr id="7" name="Text 3"/>
          <p:cNvSpPr/>
          <p:nvPr/>
        </p:nvSpPr>
        <p:spPr>
          <a:xfrm>
            <a:off x="7524631" y="320123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AI Processing</a:t>
            </a:r>
            <a:endParaRPr lang="en-US" sz="1900" dirty="0"/>
          </a:p>
        </p:txBody>
      </p:sp>
      <p:sp>
        <p:nvSpPr>
          <p:cNvPr id="8" name="Text 4"/>
          <p:cNvSpPr/>
          <p:nvPr/>
        </p:nvSpPr>
        <p:spPr>
          <a:xfrm>
            <a:off x="7524631" y="3634859"/>
            <a:ext cx="6058614"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AI models analyze traffic, routes, and vehicle health in real-time</a:t>
            </a:r>
            <a:endParaRPr lang="en-US" sz="1600" dirty="0"/>
          </a:p>
        </p:txBody>
      </p:sp>
      <p:pic>
        <p:nvPicPr>
          <p:cNvPr id="9" name="Image 2" descr="preencoded.png">    </p:cNvPr>
          <p:cNvPicPr>
            <a:picLocks noChangeAspect="1"/>
          </p:cNvPicPr>
          <p:nvPr/>
        </p:nvPicPr>
        <p:blipFill>
          <a:blip r:embed="rId3"/>
          <a:stretch>
            <a:fillRect/>
          </a:stretch>
        </p:blipFill>
        <p:spPr>
          <a:xfrm>
            <a:off x="837724" y="4179332"/>
            <a:ext cx="6477476" cy="837724"/>
          </a:xfrm>
          <a:prstGeom prst="rect">
            <a:avLst/>
          </a:prstGeom>
        </p:spPr>
      </p:pic>
      <p:sp>
        <p:nvSpPr>
          <p:cNvPr id="10" name="Text 5"/>
          <p:cNvSpPr/>
          <p:nvPr/>
        </p:nvSpPr>
        <p:spPr>
          <a:xfrm>
            <a:off x="1047155" y="522648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Optimization</a:t>
            </a:r>
            <a:endParaRPr lang="en-US" sz="1900" dirty="0"/>
          </a:p>
        </p:txBody>
      </p:sp>
      <p:sp>
        <p:nvSpPr>
          <p:cNvPr id="11" name="Text 6"/>
          <p:cNvSpPr/>
          <p:nvPr/>
        </p:nvSpPr>
        <p:spPr>
          <a:xfrm>
            <a:off x="1047155" y="5660112"/>
            <a:ext cx="6058614"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System recommends optimal actions and routes</a:t>
            </a:r>
            <a:endParaRPr lang="en-US" sz="1600" dirty="0"/>
          </a:p>
        </p:txBody>
      </p:sp>
      <p:pic>
        <p:nvPicPr>
          <p:cNvPr id="12" name="Image 3" descr="preencoded.png">    </p:cNvPr>
          <p:cNvPicPr>
            <a:picLocks noChangeAspect="1"/>
          </p:cNvPicPr>
          <p:nvPr/>
        </p:nvPicPr>
        <p:blipFill>
          <a:blip r:embed="rId4"/>
          <a:stretch>
            <a:fillRect/>
          </a:stretch>
        </p:blipFill>
        <p:spPr>
          <a:xfrm>
            <a:off x="7315200" y="4179332"/>
            <a:ext cx="6477476" cy="837724"/>
          </a:xfrm>
          <a:prstGeom prst="rect">
            <a:avLst/>
          </a:prstGeom>
        </p:spPr>
      </p:pic>
      <p:sp>
        <p:nvSpPr>
          <p:cNvPr id="13" name="Text 7"/>
          <p:cNvSpPr/>
          <p:nvPr/>
        </p:nvSpPr>
        <p:spPr>
          <a:xfrm>
            <a:off x="7524631" y="522648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Visualization</a:t>
            </a:r>
            <a:endParaRPr lang="en-US" sz="1900" dirty="0"/>
          </a:p>
        </p:txBody>
      </p:sp>
      <p:sp>
        <p:nvSpPr>
          <p:cNvPr id="14" name="Text 8"/>
          <p:cNvSpPr/>
          <p:nvPr/>
        </p:nvSpPr>
        <p:spPr>
          <a:xfrm>
            <a:off x="7524631" y="5660112"/>
            <a:ext cx="6058614"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Decision insights displayed via intuitive dashboards</a:t>
            </a:r>
            <a:endParaRPr lang="en-US" sz="1600" dirty="0"/>
          </a:p>
        </p:txBody>
      </p:sp>
      <p:sp>
        <p:nvSpPr>
          <p:cNvPr id="15" name="Text 9"/>
          <p:cNvSpPr/>
          <p:nvPr/>
        </p:nvSpPr>
        <p:spPr>
          <a:xfrm>
            <a:off x="837724" y="6440210"/>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 solution integrates AI, IoT, cloud-based backend services, and map APIs to create a unified smart mobility ecosystem. It uses widely adopted technologies with modular architecture for easy scaling and incremental deployment.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581031"/>
            <a:ext cx="6784300"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Complete System Architecture</a:t>
            </a:r>
            <a:endParaRPr lang="en-US" sz="3850" dirty="0"/>
          </a:p>
        </p:txBody>
      </p:sp>
      <p:sp>
        <p:nvSpPr>
          <p:cNvPr id="3" name="Text 1"/>
          <p:cNvSpPr/>
          <p:nvPr/>
        </p:nvSpPr>
        <p:spPr>
          <a:xfrm>
            <a:off x="837724" y="261580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Light" pitchFamily="34" charset="0"/>
                <a:ea typeface="Quattrocento Light" pitchFamily="34" charset="-122"/>
                <a:cs typeface="Quattrocento Light" pitchFamily="34" charset="-120"/>
              </a:rPr>
              <a:t>01</a:t>
            </a:r>
            <a:endParaRPr lang="en-US" sz="1600" dirty="0"/>
          </a:p>
        </p:txBody>
      </p:sp>
      <p:sp>
        <p:nvSpPr>
          <p:cNvPr id="4" name="Shape 2"/>
          <p:cNvSpPr/>
          <p:nvPr/>
        </p:nvSpPr>
        <p:spPr>
          <a:xfrm>
            <a:off x="837724" y="2948821"/>
            <a:ext cx="4178618" cy="22860"/>
          </a:xfrm>
          <a:prstGeom prst="rect">
            <a:avLst/>
          </a:prstGeom>
          <a:solidFill>
            <a:srgbClr val="EF9C82"/>
          </a:solidFill>
          <a:ln/>
        </p:spPr>
      </p:sp>
      <p:sp>
        <p:nvSpPr>
          <p:cNvPr id="5" name="Text 3"/>
          <p:cNvSpPr/>
          <p:nvPr/>
        </p:nvSpPr>
        <p:spPr>
          <a:xfrm>
            <a:off x="837724" y="309919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User Authentication</a:t>
            </a:r>
            <a:endParaRPr lang="en-US" sz="1900" dirty="0"/>
          </a:p>
        </p:txBody>
      </p:sp>
      <p:sp>
        <p:nvSpPr>
          <p:cNvPr id="6" name="Text 4"/>
          <p:cNvSpPr/>
          <p:nvPr/>
        </p:nvSpPr>
        <p:spPr>
          <a:xfrm>
            <a:off x="837724" y="3532823"/>
            <a:ext cx="4178618"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Secure JWT-based login for Admin, Manager, Driver, or Customer roles</a:t>
            </a:r>
            <a:endParaRPr lang="en-US" sz="1600" dirty="0"/>
          </a:p>
        </p:txBody>
      </p:sp>
      <p:sp>
        <p:nvSpPr>
          <p:cNvPr id="7" name="Text 5"/>
          <p:cNvSpPr/>
          <p:nvPr/>
        </p:nvSpPr>
        <p:spPr>
          <a:xfrm>
            <a:off x="5225772" y="261580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Light" pitchFamily="34" charset="0"/>
                <a:ea typeface="Quattrocento Light" pitchFamily="34" charset="-122"/>
                <a:cs typeface="Quattrocento Light" pitchFamily="34" charset="-120"/>
              </a:rPr>
              <a:t>02</a:t>
            </a:r>
            <a:endParaRPr lang="en-US" sz="1600" dirty="0"/>
          </a:p>
        </p:txBody>
      </p:sp>
      <p:sp>
        <p:nvSpPr>
          <p:cNvPr id="8" name="Shape 6"/>
          <p:cNvSpPr/>
          <p:nvPr/>
        </p:nvSpPr>
        <p:spPr>
          <a:xfrm>
            <a:off x="5225772" y="2948821"/>
            <a:ext cx="4178737" cy="22860"/>
          </a:xfrm>
          <a:prstGeom prst="rect">
            <a:avLst/>
          </a:prstGeom>
          <a:solidFill>
            <a:srgbClr val="EF9C82"/>
          </a:solidFill>
          <a:ln/>
        </p:spPr>
      </p:sp>
      <p:sp>
        <p:nvSpPr>
          <p:cNvPr id="9" name="Text 7"/>
          <p:cNvSpPr/>
          <p:nvPr/>
        </p:nvSpPr>
        <p:spPr>
          <a:xfrm>
            <a:off x="5225772" y="309919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Data Collection</a:t>
            </a:r>
            <a:endParaRPr lang="en-US" sz="1900" dirty="0"/>
          </a:p>
        </p:txBody>
      </p:sp>
      <p:sp>
        <p:nvSpPr>
          <p:cNvPr id="10" name="Text 8"/>
          <p:cNvSpPr/>
          <p:nvPr/>
        </p:nvSpPr>
        <p:spPr>
          <a:xfrm>
            <a:off x="5225772" y="3532823"/>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Vehicle telemetry data (location, speed, fuel/battery, health) collected via IoT or simulation</a:t>
            </a:r>
            <a:endParaRPr lang="en-US" sz="1600" dirty="0"/>
          </a:p>
        </p:txBody>
      </p:sp>
      <p:sp>
        <p:nvSpPr>
          <p:cNvPr id="11" name="Text 9"/>
          <p:cNvSpPr/>
          <p:nvPr/>
        </p:nvSpPr>
        <p:spPr>
          <a:xfrm>
            <a:off x="9613940" y="261580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Light" pitchFamily="34" charset="0"/>
                <a:ea typeface="Quattrocento Light" pitchFamily="34" charset="-122"/>
                <a:cs typeface="Quattrocento Light" pitchFamily="34" charset="-120"/>
              </a:rPr>
              <a:t>03</a:t>
            </a:r>
            <a:endParaRPr lang="en-US" sz="1600" dirty="0"/>
          </a:p>
        </p:txBody>
      </p:sp>
      <p:sp>
        <p:nvSpPr>
          <p:cNvPr id="12" name="Shape 10"/>
          <p:cNvSpPr/>
          <p:nvPr/>
        </p:nvSpPr>
        <p:spPr>
          <a:xfrm>
            <a:off x="9613940" y="2948821"/>
            <a:ext cx="4178737" cy="22860"/>
          </a:xfrm>
          <a:prstGeom prst="rect">
            <a:avLst/>
          </a:prstGeom>
          <a:solidFill>
            <a:srgbClr val="EF9C82"/>
          </a:solidFill>
          <a:ln/>
        </p:spPr>
      </p:sp>
      <p:sp>
        <p:nvSpPr>
          <p:cNvPr id="13" name="Text 11"/>
          <p:cNvSpPr/>
          <p:nvPr/>
        </p:nvSpPr>
        <p:spPr>
          <a:xfrm>
            <a:off x="9613940" y="309919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AI Processing Layer</a:t>
            </a:r>
            <a:endParaRPr lang="en-US" sz="1900" dirty="0"/>
          </a:p>
        </p:txBody>
      </p:sp>
      <p:sp>
        <p:nvSpPr>
          <p:cNvPr id="14" name="Text 12"/>
          <p:cNvSpPr/>
          <p:nvPr/>
        </p:nvSpPr>
        <p:spPr>
          <a:xfrm>
            <a:off x="9613940" y="3532823"/>
            <a:ext cx="4178737"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Traffic prediction, route optimization, and maintenance forecasting</a:t>
            </a:r>
            <a:endParaRPr lang="en-US" sz="1600" dirty="0"/>
          </a:p>
        </p:txBody>
      </p:sp>
      <p:sp>
        <p:nvSpPr>
          <p:cNvPr id="15" name="Text 13"/>
          <p:cNvSpPr/>
          <p:nvPr/>
        </p:nvSpPr>
        <p:spPr>
          <a:xfrm>
            <a:off x="837724" y="490442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Light" pitchFamily="34" charset="0"/>
                <a:ea typeface="Quattrocento Light" pitchFamily="34" charset="-122"/>
                <a:cs typeface="Quattrocento Light" pitchFamily="34" charset="-120"/>
              </a:rPr>
              <a:t>04</a:t>
            </a:r>
            <a:endParaRPr lang="en-US" sz="1600" dirty="0"/>
          </a:p>
        </p:txBody>
      </p:sp>
      <p:sp>
        <p:nvSpPr>
          <p:cNvPr id="16" name="Shape 14"/>
          <p:cNvSpPr/>
          <p:nvPr/>
        </p:nvSpPr>
        <p:spPr>
          <a:xfrm>
            <a:off x="837724" y="5237440"/>
            <a:ext cx="6372701" cy="22860"/>
          </a:xfrm>
          <a:prstGeom prst="rect">
            <a:avLst/>
          </a:prstGeom>
          <a:solidFill>
            <a:srgbClr val="EF9C82"/>
          </a:solidFill>
          <a:ln/>
        </p:spPr>
      </p:sp>
      <p:sp>
        <p:nvSpPr>
          <p:cNvPr id="17" name="Text 15"/>
          <p:cNvSpPr/>
          <p:nvPr/>
        </p:nvSpPr>
        <p:spPr>
          <a:xfrm>
            <a:off x="837724" y="538781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Backend Processing</a:t>
            </a:r>
            <a:endParaRPr lang="en-US" sz="1900" dirty="0"/>
          </a:p>
        </p:txBody>
      </p:sp>
      <p:sp>
        <p:nvSpPr>
          <p:cNvPr id="18" name="Text 16"/>
          <p:cNvSpPr/>
          <p:nvPr/>
        </p:nvSpPr>
        <p:spPr>
          <a:xfrm>
            <a:off x="837724" y="5821442"/>
            <a:ext cx="6372701"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Spring Boot APIs handle business logic and data storage</a:t>
            </a:r>
            <a:endParaRPr lang="en-US" sz="1600" dirty="0"/>
          </a:p>
        </p:txBody>
      </p:sp>
      <p:sp>
        <p:nvSpPr>
          <p:cNvPr id="19" name="Text 17"/>
          <p:cNvSpPr/>
          <p:nvPr/>
        </p:nvSpPr>
        <p:spPr>
          <a:xfrm>
            <a:off x="7419856" y="4904423"/>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Light" pitchFamily="34" charset="0"/>
                <a:ea typeface="Quattrocento Light" pitchFamily="34" charset="-122"/>
                <a:cs typeface="Quattrocento Light" pitchFamily="34" charset="-120"/>
              </a:rPr>
              <a:t>05</a:t>
            </a:r>
            <a:endParaRPr lang="en-US" sz="1600" dirty="0"/>
          </a:p>
        </p:txBody>
      </p:sp>
      <p:sp>
        <p:nvSpPr>
          <p:cNvPr id="20" name="Shape 18"/>
          <p:cNvSpPr/>
          <p:nvPr/>
        </p:nvSpPr>
        <p:spPr>
          <a:xfrm>
            <a:off x="7419856" y="5237440"/>
            <a:ext cx="6372820" cy="22860"/>
          </a:xfrm>
          <a:prstGeom prst="rect">
            <a:avLst/>
          </a:prstGeom>
          <a:solidFill>
            <a:srgbClr val="EF9C82"/>
          </a:solidFill>
          <a:ln/>
        </p:spPr>
      </p:sp>
      <p:sp>
        <p:nvSpPr>
          <p:cNvPr id="21" name="Text 19"/>
          <p:cNvSpPr/>
          <p:nvPr/>
        </p:nvSpPr>
        <p:spPr>
          <a:xfrm>
            <a:off x="7419856" y="5387816"/>
            <a:ext cx="2563535"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Visualization &amp; Actions</a:t>
            </a:r>
            <a:endParaRPr lang="en-US" sz="1900" dirty="0"/>
          </a:p>
        </p:txBody>
      </p:sp>
      <p:sp>
        <p:nvSpPr>
          <p:cNvPr id="22" name="Text 20"/>
          <p:cNvSpPr/>
          <p:nvPr/>
        </p:nvSpPr>
        <p:spPr>
          <a:xfrm>
            <a:off x="7419856" y="5821442"/>
            <a:ext cx="6372820"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Dashboards display insights, alerts and recommendations generated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66061"/>
            <a:ext cx="6073854"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Development Methodology</a:t>
            </a:r>
            <a:endParaRPr lang="en-US" sz="3850" dirty="0"/>
          </a:p>
        </p:txBody>
      </p:sp>
      <p:sp>
        <p:nvSpPr>
          <p:cNvPr id="3" name="Shape 1"/>
          <p:cNvSpPr/>
          <p:nvPr/>
        </p:nvSpPr>
        <p:spPr>
          <a:xfrm>
            <a:off x="837724" y="2214920"/>
            <a:ext cx="4178618" cy="2194679"/>
          </a:xfrm>
          <a:prstGeom prst="roundRect">
            <a:avLst>
              <a:gd name="adj" fmla="val 5000"/>
            </a:avLst>
          </a:prstGeom>
          <a:solidFill>
            <a:srgbClr val="123332"/>
          </a:solidFill>
          <a:ln/>
        </p:spPr>
      </p:sp>
      <p:sp>
        <p:nvSpPr>
          <p:cNvPr id="4" name="Shape 2"/>
          <p:cNvSpPr/>
          <p:nvPr/>
        </p:nvSpPr>
        <p:spPr>
          <a:xfrm>
            <a:off x="837724" y="2192060"/>
            <a:ext cx="4178618" cy="91440"/>
          </a:xfrm>
          <a:prstGeom prst="roundRect">
            <a:avLst>
              <a:gd name="adj" fmla="val 34360"/>
            </a:avLst>
          </a:prstGeom>
          <a:solidFill>
            <a:srgbClr val="EF9C82"/>
          </a:solidFill>
          <a:ln/>
        </p:spPr>
      </p:sp>
      <p:sp>
        <p:nvSpPr>
          <p:cNvPr id="5" name="Shape 3"/>
          <p:cNvSpPr/>
          <p:nvPr/>
        </p:nvSpPr>
        <p:spPr>
          <a:xfrm>
            <a:off x="2612886" y="1900833"/>
            <a:ext cx="628293" cy="628293"/>
          </a:xfrm>
          <a:prstGeom prst="roundRect">
            <a:avLst>
              <a:gd name="adj" fmla="val 145537"/>
            </a:avLst>
          </a:prstGeom>
          <a:solidFill>
            <a:srgbClr val="EF9C82"/>
          </a:solidFill>
          <a:ln/>
        </p:spPr>
      </p:sp>
      <p:sp>
        <p:nvSpPr>
          <p:cNvPr id="6" name="Text 4"/>
          <p:cNvSpPr/>
          <p:nvPr/>
        </p:nvSpPr>
        <p:spPr>
          <a:xfrm>
            <a:off x="2801362" y="2057876"/>
            <a:ext cx="251341" cy="314087"/>
          </a:xfrm>
          <a:prstGeom prst="rect">
            <a:avLst/>
          </a:prstGeom>
          <a:noFill/>
          <a:ln/>
        </p:spPr>
        <p:txBody>
          <a:bodyPr wrap="none" lIns="0" tIns="0" rIns="0" bIns="0" rtlCol="0" anchor="t"/>
          <a:lstStyle/>
          <a:p>
            <a:pPr algn="l" indent="0" marL="0">
              <a:lnSpc>
                <a:spcPts val="3150"/>
              </a:lnSpc>
              <a:buNone/>
            </a:pPr>
            <a:r>
              <a:rPr lang="en-US" sz="1950" dirty="0">
                <a:solidFill>
                  <a:srgbClr val="000000"/>
                </a:solidFill>
                <a:latin typeface="Quattrocento" pitchFamily="34" charset="0"/>
                <a:ea typeface="Quattrocento" pitchFamily="34" charset="-122"/>
                <a:cs typeface="Quattrocento" pitchFamily="34" charset="-120"/>
              </a:rPr>
              <a:t>1</a:t>
            </a:r>
            <a:endParaRPr lang="en-US" sz="1950" dirty="0"/>
          </a:p>
        </p:txBody>
      </p:sp>
      <p:sp>
        <p:nvSpPr>
          <p:cNvPr id="7" name="Text 5"/>
          <p:cNvSpPr/>
          <p:nvPr/>
        </p:nvSpPr>
        <p:spPr>
          <a:xfrm>
            <a:off x="1070015" y="273855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Modular Architecture</a:t>
            </a:r>
            <a:endParaRPr lang="en-US" sz="1900" dirty="0"/>
          </a:p>
        </p:txBody>
      </p:sp>
      <p:sp>
        <p:nvSpPr>
          <p:cNvPr id="8" name="Text 6"/>
          <p:cNvSpPr/>
          <p:nvPr/>
        </p:nvSpPr>
        <p:spPr>
          <a:xfrm>
            <a:off x="1070015" y="3172182"/>
            <a:ext cx="3714036" cy="1005126"/>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Each feature developed as an independent module for flexibility and scalability</a:t>
            </a:r>
            <a:endParaRPr lang="en-US" sz="1600" dirty="0"/>
          </a:p>
        </p:txBody>
      </p:sp>
      <p:sp>
        <p:nvSpPr>
          <p:cNvPr id="9" name="Shape 7"/>
          <p:cNvSpPr/>
          <p:nvPr/>
        </p:nvSpPr>
        <p:spPr>
          <a:xfrm>
            <a:off x="5225772" y="2214920"/>
            <a:ext cx="4178737" cy="2194679"/>
          </a:xfrm>
          <a:prstGeom prst="roundRect">
            <a:avLst>
              <a:gd name="adj" fmla="val 5000"/>
            </a:avLst>
          </a:prstGeom>
          <a:solidFill>
            <a:srgbClr val="123332"/>
          </a:solidFill>
          <a:ln/>
        </p:spPr>
      </p:sp>
      <p:sp>
        <p:nvSpPr>
          <p:cNvPr id="10" name="Shape 8"/>
          <p:cNvSpPr/>
          <p:nvPr/>
        </p:nvSpPr>
        <p:spPr>
          <a:xfrm>
            <a:off x="5225772" y="2192060"/>
            <a:ext cx="4178737" cy="91440"/>
          </a:xfrm>
          <a:prstGeom prst="roundRect">
            <a:avLst>
              <a:gd name="adj" fmla="val 34360"/>
            </a:avLst>
          </a:prstGeom>
          <a:solidFill>
            <a:srgbClr val="EF9C82"/>
          </a:solidFill>
          <a:ln/>
        </p:spPr>
      </p:sp>
      <p:sp>
        <p:nvSpPr>
          <p:cNvPr id="11" name="Shape 9"/>
          <p:cNvSpPr/>
          <p:nvPr/>
        </p:nvSpPr>
        <p:spPr>
          <a:xfrm>
            <a:off x="7000935" y="1900833"/>
            <a:ext cx="628293" cy="628293"/>
          </a:xfrm>
          <a:prstGeom prst="roundRect">
            <a:avLst>
              <a:gd name="adj" fmla="val 145537"/>
            </a:avLst>
          </a:prstGeom>
          <a:solidFill>
            <a:srgbClr val="EF9C82"/>
          </a:solidFill>
          <a:ln/>
        </p:spPr>
      </p:sp>
      <p:sp>
        <p:nvSpPr>
          <p:cNvPr id="12" name="Text 10"/>
          <p:cNvSpPr/>
          <p:nvPr/>
        </p:nvSpPr>
        <p:spPr>
          <a:xfrm>
            <a:off x="7189410" y="2057876"/>
            <a:ext cx="251341" cy="314087"/>
          </a:xfrm>
          <a:prstGeom prst="rect">
            <a:avLst/>
          </a:prstGeom>
          <a:noFill/>
          <a:ln/>
        </p:spPr>
        <p:txBody>
          <a:bodyPr wrap="none" lIns="0" tIns="0" rIns="0" bIns="0" rtlCol="0" anchor="t"/>
          <a:lstStyle/>
          <a:p>
            <a:pPr algn="l" indent="0" marL="0">
              <a:lnSpc>
                <a:spcPts val="3150"/>
              </a:lnSpc>
              <a:buNone/>
            </a:pPr>
            <a:r>
              <a:rPr lang="en-US" sz="1950" dirty="0">
                <a:solidFill>
                  <a:srgbClr val="000000"/>
                </a:solidFill>
                <a:latin typeface="Quattrocento" pitchFamily="34" charset="0"/>
                <a:ea typeface="Quattrocento" pitchFamily="34" charset="-122"/>
                <a:cs typeface="Quattrocento" pitchFamily="34" charset="-120"/>
              </a:rPr>
              <a:t>2</a:t>
            </a:r>
            <a:endParaRPr lang="en-US" sz="1950" dirty="0"/>
          </a:p>
        </p:txBody>
      </p:sp>
      <p:sp>
        <p:nvSpPr>
          <p:cNvPr id="13" name="Text 11"/>
          <p:cNvSpPr/>
          <p:nvPr/>
        </p:nvSpPr>
        <p:spPr>
          <a:xfrm>
            <a:off x="5458063" y="2738557"/>
            <a:ext cx="3178373"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AI-Assisted Decision Making</a:t>
            </a:r>
            <a:endParaRPr lang="en-US" sz="1900" dirty="0"/>
          </a:p>
        </p:txBody>
      </p:sp>
      <p:sp>
        <p:nvSpPr>
          <p:cNvPr id="14" name="Text 12"/>
          <p:cNvSpPr/>
          <p:nvPr/>
        </p:nvSpPr>
        <p:spPr>
          <a:xfrm>
            <a:off x="5458063" y="3172182"/>
            <a:ext cx="3714155" cy="1005126"/>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Combines rule-based logic with machine learning models for intelligent recommendations</a:t>
            </a:r>
            <a:endParaRPr lang="en-US" sz="1600" dirty="0"/>
          </a:p>
        </p:txBody>
      </p:sp>
      <p:sp>
        <p:nvSpPr>
          <p:cNvPr id="15" name="Shape 13"/>
          <p:cNvSpPr/>
          <p:nvPr/>
        </p:nvSpPr>
        <p:spPr>
          <a:xfrm>
            <a:off x="9613940" y="2214920"/>
            <a:ext cx="4178737" cy="2194679"/>
          </a:xfrm>
          <a:prstGeom prst="roundRect">
            <a:avLst>
              <a:gd name="adj" fmla="val 5000"/>
            </a:avLst>
          </a:prstGeom>
          <a:solidFill>
            <a:srgbClr val="123332"/>
          </a:solidFill>
          <a:ln/>
        </p:spPr>
      </p:sp>
      <p:sp>
        <p:nvSpPr>
          <p:cNvPr id="16" name="Shape 14"/>
          <p:cNvSpPr/>
          <p:nvPr/>
        </p:nvSpPr>
        <p:spPr>
          <a:xfrm>
            <a:off x="9613940" y="2192060"/>
            <a:ext cx="4178737" cy="91440"/>
          </a:xfrm>
          <a:prstGeom prst="roundRect">
            <a:avLst>
              <a:gd name="adj" fmla="val 34360"/>
            </a:avLst>
          </a:prstGeom>
          <a:solidFill>
            <a:srgbClr val="EF9C82"/>
          </a:solidFill>
          <a:ln/>
        </p:spPr>
      </p:sp>
      <p:sp>
        <p:nvSpPr>
          <p:cNvPr id="17" name="Shape 15"/>
          <p:cNvSpPr/>
          <p:nvPr/>
        </p:nvSpPr>
        <p:spPr>
          <a:xfrm>
            <a:off x="11389102" y="1900833"/>
            <a:ext cx="628293" cy="628293"/>
          </a:xfrm>
          <a:prstGeom prst="roundRect">
            <a:avLst>
              <a:gd name="adj" fmla="val 145537"/>
            </a:avLst>
          </a:prstGeom>
          <a:solidFill>
            <a:srgbClr val="EF9C82"/>
          </a:solidFill>
          <a:ln/>
        </p:spPr>
      </p:sp>
      <p:sp>
        <p:nvSpPr>
          <p:cNvPr id="18" name="Text 16"/>
          <p:cNvSpPr/>
          <p:nvPr/>
        </p:nvSpPr>
        <p:spPr>
          <a:xfrm>
            <a:off x="11577578" y="2057876"/>
            <a:ext cx="251341" cy="314087"/>
          </a:xfrm>
          <a:prstGeom prst="rect">
            <a:avLst/>
          </a:prstGeom>
          <a:noFill/>
          <a:ln/>
        </p:spPr>
        <p:txBody>
          <a:bodyPr wrap="none" lIns="0" tIns="0" rIns="0" bIns="0" rtlCol="0" anchor="t"/>
          <a:lstStyle/>
          <a:p>
            <a:pPr algn="l" indent="0" marL="0">
              <a:lnSpc>
                <a:spcPts val="3150"/>
              </a:lnSpc>
              <a:buNone/>
            </a:pPr>
            <a:r>
              <a:rPr lang="en-US" sz="1950" dirty="0">
                <a:solidFill>
                  <a:srgbClr val="000000"/>
                </a:solidFill>
                <a:latin typeface="Quattrocento" pitchFamily="34" charset="0"/>
                <a:ea typeface="Quattrocento" pitchFamily="34" charset="-122"/>
                <a:cs typeface="Quattrocento" pitchFamily="34" charset="-120"/>
              </a:rPr>
              <a:t>3</a:t>
            </a:r>
            <a:endParaRPr lang="en-US" sz="1950" dirty="0"/>
          </a:p>
        </p:txBody>
      </p:sp>
      <p:sp>
        <p:nvSpPr>
          <p:cNvPr id="19" name="Text 17"/>
          <p:cNvSpPr/>
          <p:nvPr/>
        </p:nvSpPr>
        <p:spPr>
          <a:xfrm>
            <a:off x="9846231" y="2738557"/>
            <a:ext cx="3331369"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Simulation-Based Prototyping</a:t>
            </a:r>
            <a:endParaRPr lang="en-US" sz="1900" dirty="0"/>
          </a:p>
        </p:txBody>
      </p:sp>
      <p:sp>
        <p:nvSpPr>
          <p:cNvPr id="20" name="Text 18"/>
          <p:cNvSpPr/>
          <p:nvPr/>
        </p:nvSpPr>
        <p:spPr>
          <a:xfrm>
            <a:off x="9846231" y="3172182"/>
            <a:ext cx="3714155"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Telemetry and AI logic simulated for demo and testing before deployment</a:t>
            </a:r>
            <a:endParaRPr lang="en-US" sz="1600" dirty="0"/>
          </a:p>
        </p:txBody>
      </p:sp>
      <p:sp>
        <p:nvSpPr>
          <p:cNvPr id="21" name="Shape 19"/>
          <p:cNvSpPr/>
          <p:nvPr/>
        </p:nvSpPr>
        <p:spPr>
          <a:xfrm>
            <a:off x="837724" y="4933117"/>
            <a:ext cx="6372701" cy="1859637"/>
          </a:xfrm>
          <a:prstGeom prst="roundRect">
            <a:avLst>
              <a:gd name="adj" fmla="val 5901"/>
            </a:avLst>
          </a:prstGeom>
          <a:solidFill>
            <a:srgbClr val="123332"/>
          </a:solidFill>
          <a:ln/>
        </p:spPr>
      </p:sp>
      <p:sp>
        <p:nvSpPr>
          <p:cNvPr id="22" name="Shape 20"/>
          <p:cNvSpPr/>
          <p:nvPr/>
        </p:nvSpPr>
        <p:spPr>
          <a:xfrm>
            <a:off x="837724" y="4910257"/>
            <a:ext cx="6372701" cy="91440"/>
          </a:xfrm>
          <a:prstGeom prst="roundRect">
            <a:avLst>
              <a:gd name="adj" fmla="val 34360"/>
            </a:avLst>
          </a:prstGeom>
          <a:solidFill>
            <a:srgbClr val="EF9C82"/>
          </a:solidFill>
          <a:ln/>
        </p:spPr>
      </p:sp>
      <p:sp>
        <p:nvSpPr>
          <p:cNvPr id="23" name="Shape 21"/>
          <p:cNvSpPr/>
          <p:nvPr/>
        </p:nvSpPr>
        <p:spPr>
          <a:xfrm>
            <a:off x="3709928" y="4619030"/>
            <a:ext cx="628293" cy="628293"/>
          </a:xfrm>
          <a:prstGeom prst="roundRect">
            <a:avLst>
              <a:gd name="adj" fmla="val 145537"/>
            </a:avLst>
          </a:prstGeom>
          <a:solidFill>
            <a:srgbClr val="EF9C82"/>
          </a:solidFill>
          <a:ln/>
        </p:spPr>
      </p:sp>
      <p:sp>
        <p:nvSpPr>
          <p:cNvPr id="24" name="Text 22"/>
          <p:cNvSpPr/>
          <p:nvPr/>
        </p:nvSpPr>
        <p:spPr>
          <a:xfrm>
            <a:off x="3898404" y="4776073"/>
            <a:ext cx="251341" cy="314087"/>
          </a:xfrm>
          <a:prstGeom prst="rect">
            <a:avLst/>
          </a:prstGeom>
          <a:noFill/>
          <a:ln/>
        </p:spPr>
        <p:txBody>
          <a:bodyPr wrap="none" lIns="0" tIns="0" rIns="0" bIns="0" rtlCol="0" anchor="t"/>
          <a:lstStyle/>
          <a:p>
            <a:pPr algn="l" indent="0" marL="0">
              <a:lnSpc>
                <a:spcPts val="3150"/>
              </a:lnSpc>
              <a:buNone/>
            </a:pPr>
            <a:r>
              <a:rPr lang="en-US" sz="1950" dirty="0">
                <a:solidFill>
                  <a:srgbClr val="000000"/>
                </a:solidFill>
                <a:latin typeface="Quattrocento" pitchFamily="34" charset="0"/>
                <a:ea typeface="Quattrocento" pitchFamily="34" charset="-122"/>
                <a:cs typeface="Quattrocento" pitchFamily="34" charset="-120"/>
              </a:rPr>
              <a:t>4</a:t>
            </a:r>
            <a:endParaRPr lang="en-US" sz="1950" dirty="0"/>
          </a:p>
        </p:txBody>
      </p:sp>
      <p:sp>
        <p:nvSpPr>
          <p:cNvPr id="25" name="Text 23"/>
          <p:cNvSpPr/>
          <p:nvPr/>
        </p:nvSpPr>
        <p:spPr>
          <a:xfrm>
            <a:off x="1070015" y="545675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RESTful API Design</a:t>
            </a:r>
            <a:endParaRPr lang="en-US" sz="1900" dirty="0"/>
          </a:p>
        </p:txBody>
      </p:sp>
      <p:sp>
        <p:nvSpPr>
          <p:cNvPr id="26" name="Text 24"/>
          <p:cNvSpPr/>
          <p:nvPr/>
        </p:nvSpPr>
        <p:spPr>
          <a:xfrm>
            <a:off x="1070015" y="5890379"/>
            <a:ext cx="5908119"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Backend exposes APIs for frontend and AI services integration</a:t>
            </a:r>
            <a:endParaRPr lang="en-US" sz="1600" dirty="0"/>
          </a:p>
        </p:txBody>
      </p:sp>
      <p:sp>
        <p:nvSpPr>
          <p:cNvPr id="27" name="Shape 25"/>
          <p:cNvSpPr/>
          <p:nvPr/>
        </p:nvSpPr>
        <p:spPr>
          <a:xfrm>
            <a:off x="7419856" y="4933117"/>
            <a:ext cx="6372820" cy="1859637"/>
          </a:xfrm>
          <a:prstGeom prst="roundRect">
            <a:avLst>
              <a:gd name="adj" fmla="val 5901"/>
            </a:avLst>
          </a:prstGeom>
          <a:solidFill>
            <a:srgbClr val="123332"/>
          </a:solidFill>
          <a:ln/>
        </p:spPr>
      </p:sp>
      <p:sp>
        <p:nvSpPr>
          <p:cNvPr id="28" name="Shape 26"/>
          <p:cNvSpPr/>
          <p:nvPr/>
        </p:nvSpPr>
        <p:spPr>
          <a:xfrm>
            <a:off x="7419856" y="4910257"/>
            <a:ext cx="6372820" cy="91440"/>
          </a:xfrm>
          <a:prstGeom prst="roundRect">
            <a:avLst>
              <a:gd name="adj" fmla="val 34360"/>
            </a:avLst>
          </a:prstGeom>
          <a:solidFill>
            <a:srgbClr val="EF9C82"/>
          </a:solidFill>
          <a:ln/>
        </p:spPr>
      </p:sp>
      <p:sp>
        <p:nvSpPr>
          <p:cNvPr id="29" name="Shape 27"/>
          <p:cNvSpPr/>
          <p:nvPr/>
        </p:nvSpPr>
        <p:spPr>
          <a:xfrm>
            <a:off x="10292060" y="4619030"/>
            <a:ext cx="628293" cy="628293"/>
          </a:xfrm>
          <a:prstGeom prst="roundRect">
            <a:avLst>
              <a:gd name="adj" fmla="val 145537"/>
            </a:avLst>
          </a:prstGeom>
          <a:solidFill>
            <a:srgbClr val="EF9C82"/>
          </a:solidFill>
          <a:ln/>
        </p:spPr>
      </p:sp>
      <p:sp>
        <p:nvSpPr>
          <p:cNvPr id="30" name="Text 28"/>
          <p:cNvSpPr/>
          <p:nvPr/>
        </p:nvSpPr>
        <p:spPr>
          <a:xfrm>
            <a:off x="10480536" y="4776073"/>
            <a:ext cx="251341" cy="314087"/>
          </a:xfrm>
          <a:prstGeom prst="rect">
            <a:avLst/>
          </a:prstGeom>
          <a:noFill/>
          <a:ln/>
        </p:spPr>
        <p:txBody>
          <a:bodyPr wrap="none" lIns="0" tIns="0" rIns="0" bIns="0" rtlCol="0" anchor="t"/>
          <a:lstStyle/>
          <a:p>
            <a:pPr algn="l" indent="0" marL="0">
              <a:lnSpc>
                <a:spcPts val="3150"/>
              </a:lnSpc>
              <a:buNone/>
            </a:pPr>
            <a:r>
              <a:rPr lang="en-US" sz="1950" dirty="0">
                <a:solidFill>
                  <a:srgbClr val="000000"/>
                </a:solidFill>
                <a:latin typeface="Quattrocento" pitchFamily="34" charset="0"/>
                <a:ea typeface="Quattrocento" pitchFamily="34" charset="-122"/>
                <a:cs typeface="Quattrocento" pitchFamily="34" charset="-120"/>
              </a:rPr>
              <a:t>5</a:t>
            </a:r>
            <a:endParaRPr lang="en-US" sz="1950" dirty="0"/>
          </a:p>
        </p:txBody>
      </p:sp>
      <p:sp>
        <p:nvSpPr>
          <p:cNvPr id="31" name="Text 29"/>
          <p:cNvSpPr/>
          <p:nvPr/>
        </p:nvSpPr>
        <p:spPr>
          <a:xfrm>
            <a:off x="7652147" y="5456753"/>
            <a:ext cx="2479715"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Iterative Development</a:t>
            </a:r>
            <a:endParaRPr lang="en-US" sz="1900" dirty="0"/>
          </a:p>
        </p:txBody>
      </p:sp>
      <p:sp>
        <p:nvSpPr>
          <p:cNvPr id="32" name="Text 30"/>
          <p:cNvSpPr/>
          <p:nvPr/>
        </p:nvSpPr>
        <p:spPr>
          <a:xfrm>
            <a:off x="7652147" y="5890379"/>
            <a:ext cx="5908238"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Continuous improvement based on performance metrics and user feedback</a:t>
            </a:r>
            <a:endParaRPr lang="en-US" sz="1600" dirty="0"/>
          </a:p>
        </p:txBody>
      </p:sp>
      <p:sp>
        <p:nvSpPr>
          <p:cNvPr id="33" name="Text 31"/>
          <p:cNvSpPr/>
          <p:nvPr/>
        </p:nvSpPr>
        <p:spPr>
          <a:xfrm>
            <a:off x="837724" y="7028378"/>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This methodology ensures flexibility, scalability, and real-world adaptability for diverse fleet management scenarios.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506736"/>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Key Use Cases</a:t>
            </a:r>
            <a:endParaRPr lang="en-US" sz="3850" dirty="0"/>
          </a:p>
        </p:txBody>
      </p:sp>
      <p:pic>
        <p:nvPicPr>
          <p:cNvPr id="3" name="Image 0" descr="preencoded.png">    </p:cNvPr>
          <p:cNvPicPr>
            <a:picLocks noChangeAspect="1"/>
          </p:cNvPicPr>
          <p:nvPr/>
        </p:nvPicPr>
        <p:blipFill>
          <a:blip r:embed="rId1"/>
          <a:stretch>
            <a:fillRect/>
          </a:stretch>
        </p:blipFill>
        <p:spPr>
          <a:xfrm>
            <a:off x="837724" y="2541508"/>
            <a:ext cx="1764506" cy="1764506"/>
          </a:xfrm>
          <a:prstGeom prst="rect">
            <a:avLst/>
          </a:prstGeom>
        </p:spPr>
      </p:pic>
      <p:sp>
        <p:nvSpPr>
          <p:cNvPr id="4" name="Text 1"/>
          <p:cNvSpPr/>
          <p:nvPr/>
        </p:nvSpPr>
        <p:spPr>
          <a:xfrm>
            <a:off x="837724" y="456783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Fleet Manager</a:t>
            </a:r>
            <a:endParaRPr lang="en-US" sz="1900" dirty="0"/>
          </a:p>
        </p:txBody>
      </p:sp>
      <p:sp>
        <p:nvSpPr>
          <p:cNvPr id="5" name="Text 2"/>
          <p:cNvSpPr/>
          <p:nvPr/>
        </p:nvSpPr>
        <p:spPr>
          <a:xfrm>
            <a:off x="837724" y="5001458"/>
            <a:ext cx="3042285" cy="134053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Monitor vehicle availability and health</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Receive maintenance alerts</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Optimize fleet allocation</a:t>
            </a:r>
            <a:endParaRPr lang="en-US" sz="1600" dirty="0"/>
          </a:p>
        </p:txBody>
      </p:sp>
      <p:pic>
        <p:nvPicPr>
          <p:cNvPr id="6" name="Image 1" descr="preencoded.png">    </p:cNvPr>
          <p:cNvPicPr>
            <a:picLocks noChangeAspect="1"/>
          </p:cNvPicPr>
          <p:nvPr/>
        </p:nvPicPr>
        <p:blipFill>
          <a:blip r:embed="rId2"/>
          <a:stretch>
            <a:fillRect/>
          </a:stretch>
        </p:blipFill>
        <p:spPr>
          <a:xfrm>
            <a:off x="4141827" y="2541508"/>
            <a:ext cx="1764506" cy="1764506"/>
          </a:xfrm>
          <a:prstGeom prst="rect">
            <a:avLst/>
          </a:prstGeom>
        </p:spPr>
      </p:pic>
      <p:sp>
        <p:nvSpPr>
          <p:cNvPr id="7" name="Text 3"/>
          <p:cNvSpPr/>
          <p:nvPr/>
        </p:nvSpPr>
        <p:spPr>
          <a:xfrm>
            <a:off x="4141827" y="456783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Driver</a:t>
            </a:r>
            <a:endParaRPr lang="en-US" sz="1900" dirty="0"/>
          </a:p>
        </p:txBody>
      </p:sp>
      <p:sp>
        <p:nvSpPr>
          <p:cNvPr id="8" name="Text 4"/>
          <p:cNvSpPr/>
          <p:nvPr/>
        </p:nvSpPr>
        <p:spPr>
          <a:xfrm>
            <a:off x="4141827" y="5001458"/>
            <a:ext cx="3042404" cy="134053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Get optimized routes with traffic awareness</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View assigned trips and vehicle status</a:t>
            </a:r>
            <a:endParaRPr lang="en-US" sz="1600" dirty="0"/>
          </a:p>
        </p:txBody>
      </p:sp>
      <p:pic>
        <p:nvPicPr>
          <p:cNvPr id="9" name="Image 2" descr="preencoded.png">    </p:cNvPr>
          <p:cNvPicPr>
            <a:picLocks noChangeAspect="1"/>
          </p:cNvPicPr>
          <p:nvPr/>
        </p:nvPicPr>
        <p:blipFill>
          <a:blip r:embed="rId3"/>
          <a:stretch>
            <a:fillRect/>
          </a:stretch>
        </p:blipFill>
        <p:spPr>
          <a:xfrm>
            <a:off x="7446050" y="2541508"/>
            <a:ext cx="1764506" cy="1764506"/>
          </a:xfrm>
          <a:prstGeom prst="rect">
            <a:avLst/>
          </a:prstGeom>
        </p:spPr>
      </p:pic>
      <p:sp>
        <p:nvSpPr>
          <p:cNvPr id="10" name="Text 5"/>
          <p:cNvSpPr/>
          <p:nvPr/>
        </p:nvSpPr>
        <p:spPr>
          <a:xfrm>
            <a:off x="7446050" y="4567833"/>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Customer</a:t>
            </a:r>
            <a:endParaRPr lang="en-US" sz="1900" dirty="0"/>
          </a:p>
        </p:txBody>
      </p:sp>
      <p:sp>
        <p:nvSpPr>
          <p:cNvPr id="11" name="Text 6"/>
          <p:cNvSpPr/>
          <p:nvPr/>
        </p:nvSpPr>
        <p:spPr>
          <a:xfrm>
            <a:off x="7446050" y="5001458"/>
            <a:ext cx="3042404" cy="134053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Search and book vehicles</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Receive AI-based recommendations</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View booking history</a:t>
            </a:r>
            <a:endParaRPr lang="en-US" sz="1600" dirty="0"/>
          </a:p>
        </p:txBody>
      </p:sp>
      <p:pic>
        <p:nvPicPr>
          <p:cNvPr id="12" name="Image 3" descr="preencoded.png">    </p:cNvPr>
          <p:cNvPicPr>
            <a:picLocks noChangeAspect="1"/>
          </p:cNvPicPr>
          <p:nvPr/>
        </p:nvPicPr>
        <p:blipFill>
          <a:blip r:embed="rId4"/>
          <a:stretch>
            <a:fillRect/>
          </a:stretch>
        </p:blipFill>
        <p:spPr>
          <a:xfrm>
            <a:off x="10750272" y="2541508"/>
            <a:ext cx="1764506" cy="1764506"/>
          </a:xfrm>
          <a:prstGeom prst="rect">
            <a:avLst/>
          </a:prstGeom>
        </p:spPr>
      </p:pic>
      <p:sp>
        <p:nvSpPr>
          <p:cNvPr id="13" name="Text 7"/>
          <p:cNvSpPr/>
          <p:nvPr/>
        </p:nvSpPr>
        <p:spPr>
          <a:xfrm>
            <a:off x="10750272" y="4567833"/>
            <a:ext cx="3042404" cy="616029"/>
          </a:xfrm>
          <a:prstGeom prst="rect">
            <a:avLst/>
          </a:prstGeom>
          <a:noFill/>
          <a:ln/>
        </p:spPr>
        <p:txBody>
          <a:bodyPr wrap="squar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Admin / Smart City Authority</a:t>
            </a:r>
            <a:endParaRPr lang="en-US" sz="1900" dirty="0"/>
          </a:p>
        </p:txBody>
      </p:sp>
      <p:sp>
        <p:nvSpPr>
          <p:cNvPr id="14" name="Text 8"/>
          <p:cNvSpPr/>
          <p:nvPr/>
        </p:nvSpPr>
        <p:spPr>
          <a:xfrm>
            <a:off x="10750272" y="5309473"/>
            <a:ext cx="3042404" cy="134053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Analyze fleet distribution and trip density</a:t>
            </a:r>
            <a:endParaRPr lang="en-US" sz="1600" dirty="0"/>
          </a:p>
          <a:p>
            <a:pPr algn="l" marL="342900" indent="-342900">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Access urban mobility insights and reports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04067"/>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Core System Modules</a:t>
            </a:r>
            <a:endParaRPr lang="en-US" sz="3850" dirty="0"/>
          </a:p>
        </p:txBody>
      </p:sp>
      <p:sp>
        <p:nvSpPr>
          <p:cNvPr id="3" name="Shape 1"/>
          <p:cNvSpPr/>
          <p:nvPr/>
        </p:nvSpPr>
        <p:spPr>
          <a:xfrm>
            <a:off x="837724" y="2138839"/>
            <a:ext cx="6372701" cy="1522571"/>
          </a:xfrm>
          <a:prstGeom prst="roundRect">
            <a:avLst>
              <a:gd name="adj" fmla="val 2064"/>
            </a:avLst>
          </a:prstGeom>
          <a:solidFill>
            <a:srgbClr val="315251"/>
          </a:solidFill>
          <a:ln/>
        </p:spPr>
      </p:sp>
      <p:sp>
        <p:nvSpPr>
          <p:cNvPr id="4" name="Text 2"/>
          <p:cNvSpPr/>
          <p:nvPr/>
        </p:nvSpPr>
        <p:spPr>
          <a:xfrm>
            <a:off x="1047155" y="2348270"/>
            <a:ext cx="3969544"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Authentication &amp; Role Management</a:t>
            </a:r>
            <a:endParaRPr lang="en-US" sz="1900" dirty="0"/>
          </a:p>
        </p:txBody>
      </p:sp>
      <p:sp>
        <p:nvSpPr>
          <p:cNvPr id="5" name="Text 3"/>
          <p:cNvSpPr/>
          <p:nvPr/>
        </p:nvSpPr>
        <p:spPr>
          <a:xfrm>
            <a:off x="1047155" y="2781895"/>
            <a:ext cx="5953839"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Secure login, role-based access control, and personalized dashboards</a:t>
            </a:r>
            <a:endParaRPr lang="en-US" sz="1600" dirty="0"/>
          </a:p>
        </p:txBody>
      </p:sp>
      <p:sp>
        <p:nvSpPr>
          <p:cNvPr id="6" name="Shape 4"/>
          <p:cNvSpPr/>
          <p:nvPr/>
        </p:nvSpPr>
        <p:spPr>
          <a:xfrm>
            <a:off x="7419856" y="2138839"/>
            <a:ext cx="6372820" cy="1522571"/>
          </a:xfrm>
          <a:prstGeom prst="roundRect">
            <a:avLst>
              <a:gd name="adj" fmla="val 2064"/>
            </a:avLst>
          </a:prstGeom>
          <a:solidFill>
            <a:srgbClr val="315251"/>
          </a:solidFill>
          <a:ln/>
        </p:spPr>
      </p:sp>
      <p:sp>
        <p:nvSpPr>
          <p:cNvPr id="7" name="Text 5"/>
          <p:cNvSpPr/>
          <p:nvPr/>
        </p:nvSpPr>
        <p:spPr>
          <a:xfrm>
            <a:off x="7629287" y="2348270"/>
            <a:ext cx="3084195"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Fleet Inventory &amp; Telemetry</a:t>
            </a:r>
            <a:endParaRPr lang="en-US" sz="1900" dirty="0"/>
          </a:p>
        </p:txBody>
      </p:sp>
      <p:sp>
        <p:nvSpPr>
          <p:cNvPr id="8" name="Text 6"/>
          <p:cNvSpPr/>
          <p:nvPr/>
        </p:nvSpPr>
        <p:spPr>
          <a:xfrm>
            <a:off x="7629287" y="2781895"/>
            <a:ext cx="5953958"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Vehicle CRUD operations, real-time status monitoring, and location tracking</a:t>
            </a:r>
            <a:endParaRPr lang="en-US" sz="1600" dirty="0"/>
          </a:p>
        </p:txBody>
      </p:sp>
      <p:sp>
        <p:nvSpPr>
          <p:cNvPr id="9" name="Shape 7"/>
          <p:cNvSpPr/>
          <p:nvPr/>
        </p:nvSpPr>
        <p:spPr>
          <a:xfrm>
            <a:off x="837724" y="3870841"/>
            <a:ext cx="6372701" cy="1522571"/>
          </a:xfrm>
          <a:prstGeom prst="roundRect">
            <a:avLst>
              <a:gd name="adj" fmla="val 2064"/>
            </a:avLst>
          </a:prstGeom>
          <a:solidFill>
            <a:srgbClr val="315251"/>
          </a:solidFill>
          <a:ln/>
        </p:spPr>
      </p:sp>
      <p:sp>
        <p:nvSpPr>
          <p:cNvPr id="10" name="Text 8"/>
          <p:cNvSpPr/>
          <p:nvPr/>
        </p:nvSpPr>
        <p:spPr>
          <a:xfrm>
            <a:off x="1047155" y="4080272"/>
            <a:ext cx="3330773"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AI Route &amp; Load Optimization</a:t>
            </a:r>
            <a:endParaRPr lang="en-US" sz="1900" dirty="0"/>
          </a:p>
        </p:txBody>
      </p:sp>
      <p:sp>
        <p:nvSpPr>
          <p:cNvPr id="11" name="Text 9"/>
          <p:cNvSpPr/>
          <p:nvPr/>
        </p:nvSpPr>
        <p:spPr>
          <a:xfrm>
            <a:off x="1047155" y="4513898"/>
            <a:ext cx="5953839"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Traffic-aware routing, energy-efficient paths, and ETA prediction</a:t>
            </a:r>
            <a:endParaRPr lang="en-US" sz="1600" dirty="0"/>
          </a:p>
        </p:txBody>
      </p:sp>
      <p:sp>
        <p:nvSpPr>
          <p:cNvPr id="12" name="Shape 10"/>
          <p:cNvSpPr/>
          <p:nvPr/>
        </p:nvSpPr>
        <p:spPr>
          <a:xfrm>
            <a:off x="7419856" y="3870841"/>
            <a:ext cx="6372820" cy="1522571"/>
          </a:xfrm>
          <a:prstGeom prst="roundRect">
            <a:avLst>
              <a:gd name="adj" fmla="val 2064"/>
            </a:avLst>
          </a:prstGeom>
          <a:solidFill>
            <a:srgbClr val="315251"/>
          </a:solidFill>
          <a:ln/>
        </p:spPr>
      </p:sp>
      <p:sp>
        <p:nvSpPr>
          <p:cNvPr id="13" name="Text 11"/>
          <p:cNvSpPr/>
          <p:nvPr/>
        </p:nvSpPr>
        <p:spPr>
          <a:xfrm>
            <a:off x="7629287" y="4080272"/>
            <a:ext cx="2613541"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Predictive Maintenance</a:t>
            </a:r>
            <a:endParaRPr lang="en-US" sz="1900" dirty="0"/>
          </a:p>
        </p:txBody>
      </p:sp>
      <p:sp>
        <p:nvSpPr>
          <p:cNvPr id="14" name="Text 12"/>
          <p:cNvSpPr/>
          <p:nvPr/>
        </p:nvSpPr>
        <p:spPr>
          <a:xfrm>
            <a:off x="7629287" y="4513898"/>
            <a:ext cx="5953958"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Health analytics, proactive alerts, and maintenance scheduling</a:t>
            </a:r>
            <a:endParaRPr lang="en-US" sz="1600" dirty="0"/>
          </a:p>
        </p:txBody>
      </p:sp>
      <p:sp>
        <p:nvSpPr>
          <p:cNvPr id="15" name="Shape 13"/>
          <p:cNvSpPr/>
          <p:nvPr/>
        </p:nvSpPr>
        <p:spPr>
          <a:xfrm>
            <a:off x="837724" y="5602843"/>
            <a:ext cx="6372701" cy="1522571"/>
          </a:xfrm>
          <a:prstGeom prst="roundRect">
            <a:avLst>
              <a:gd name="adj" fmla="val 2064"/>
            </a:avLst>
          </a:prstGeom>
          <a:solidFill>
            <a:srgbClr val="315251"/>
          </a:solidFill>
          <a:ln/>
        </p:spPr>
      </p:sp>
      <p:sp>
        <p:nvSpPr>
          <p:cNvPr id="16" name="Text 14"/>
          <p:cNvSpPr/>
          <p:nvPr/>
        </p:nvSpPr>
        <p:spPr>
          <a:xfrm>
            <a:off x="1047155" y="5812274"/>
            <a:ext cx="4464963"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Customer Booking &amp; Recommendations</a:t>
            </a:r>
            <a:endParaRPr lang="en-US" sz="1900" dirty="0"/>
          </a:p>
        </p:txBody>
      </p:sp>
      <p:sp>
        <p:nvSpPr>
          <p:cNvPr id="17" name="Text 15"/>
          <p:cNvSpPr/>
          <p:nvPr/>
        </p:nvSpPr>
        <p:spPr>
          <a:xfrm>
            <a:off x="1047155" y="6245900"/>
            <a:ext cx="5953839"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Smart search, availability calendar, and AI-powered suggestions</a:t>
            </a:r>
            <a:endParaRPr lang="en-US" sz="1600" dirty="0"/>
          </a:p>
        </p:txBody>
      </p:sp>
      <p:sp>
        <p:nvSpPr>
          <p:cNvPr id="18" name="Shape 16"/>
          <p:cNvSpPr/>
          <p:nvPr/>
        </p:nvSpPr>
        <p:spPr>
          <a:xfrm>
            <a:off x="7419856" y="5602843"/>
            <a:ext cx="6372820" cy="1522571"/>
          </a:xfrm>
          <a:prstGeom prst="roundRect">
            <a:avLst>
              <a:gd name="adj" fmla="val 2064"/>
            </a:avLst>
          </a:prstGeom>
          <a:solidFill>
            <a:srgbClr val="315251"/>
          </a:solidFill>
          <a:ln/>
        </p:spPr>
      </p:sp>
      <p:sp>
        <p:nvSpPr>
          <p:cNvPr id="19" name="Text 17"/>
          <p:cNvSpPr/>
          <p:nvPr/>
        </p:nvSpPr>
        <p:spPr>
          <a:xfrm>
            <a:off x="7629287" y="5812274"/>
            <a:ext cx="3094553"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Admin Analytics Dashboard</a:t>
            </a:r>
            <a:endParaRPr lang="en-US" sz="1900" dirty="0"/>
          </a:p>
        </p:txBody>
      </p:sp>
      <p:sp>
        <p:nvSpPr>
          <p:cNvPr id="20" name="Text 18"/>
          <p:cNvSpPr/>
          <p:nvPr/>
        </p:nvSpPr>
        <p:spPr>
          <a:xfrm>
            <a:off x="7629287" y="6245900"/>
            <a:ext cx="5953958"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Heatmaps, KPIs, downloadable reports, and urban mobility insights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85336"/>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Technology Stack</a:t>
            </a:r>
            <a:endParaRPr lang="en-US" sz="38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1820108"/>
            <a:ext cx="418862" cy="418862"/>
          </a:xfrm>
          <a:prstGeom prst="rect">
            <a:avLst/>
          </a:prstGeom>
        </p:spPr>
      </p:pic>
      <p:sp>
        <p:nvSpPr>
          <p:cNvPr id="4" name="Text 1"/>
          <p:cNvSpPr/>
          <p:nvPr/>
        </p:nvSpPr>
        <p:spPr>
          <a:xfrm>
            <a:off x="1518404" y="1892022"/>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Frontend</a:t>
            </a:r>
            <a:endParaRPr lang="en-US" sz="1900" dirty="0"/>
          </a:p>
        </p:txBody>
      </p:sp>
      <p:sp>
        <p:nvSpPr>
          <p:cNvPr id="5" name="Text 2"/>
          <p:cNvSpPr/>
          <p:nvPr/>
        </p:nvSpPr>
        <p:spPr>
          <a:xfrm>
            <a:off x="1518404" y="2325648"/>
            <a:ext cx="5665827"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Angular 19 / React 19 with responsive, mobile-first UI design</a:t>
            </a:r>
            <a:endParaRPr lang="en-US" sz="16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6050" y="1820108"/>
            <a:ext cx="418862" cy="418862"/>
          </a:xfrm>
          <a:prstGeom prst="rect">
            <a:avLst/>
          </a:prstGeom>
        </p:spPr>
      </p:pic>
      <p:sp>
        <p:nvSpPr>
          <p:cNvPr id="7" name="Text 3"/>
          <p:cNvSpPr/>
          <p:nvPr/>
        </p:nvSpPr>
        <p:spPr>
          <a:xfrm>
            <a:off x="8126730" y="1892022"/>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Backend</a:t>
            </a:r>
            <a:endParaRPr lang="en-US" sz="1900" dirty="0"/>
          </a:p>
        </p:txBody>
      </p:sp>
      <p:sp>
        <p:nvSpPr>
          <p:cNvPr id="8" name="Text 4"/>
          <p:cNvSpPr/>
          <p:nvPr/>
        </p:nvSpPr>
        <p:spPr>
          <a:xfrm>
            <a:off x="8126730" y="2325648"/>
            <a:ext cx="5665946"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Java Spring Boot with RESTful APIs for robust server operations</a:t>
            </a:r>
            <a:endParaRPr lang="en-US" sz="16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724" y="3414593"/>
            <a:ext cx="418862" cy="418862"/>
          </a:xfrm>
          <a:prstGeom prst="rect">
            <a:avLst/>
          </a:prstGeom>
        </p:spPr>
      </p:pic>
      <p:sp>
        <p:nvSpPr>
          <p:cNvPr id="10" name="Text 5"/>
          <p:cNvSpPr/>
          <p:nvPr/>
        </p:nvSpPr>
        <p:spPr>
          <a:xfrm>
            <a:off x="1518404" y="348650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Database</a:t>
            </a:r>
            <a:endParaRPr lang="en-US" sz="1900" dirty="0"/>
          </a:p>
        </p:txBody>
      </p:sp>
      <p:sp>
        <p:nvSpPr>
          <p:cNvPr id="11" name="Text 6"/>
          <p:cNvSpPr/>
          <p:nvPr/>
        </p:nvSpPr>
        <p:spPr>
          <a:xfrm>
            <a:off x="1518404" y="3920133"/>
            <a:ext cx="5665827"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MySQL for reliable data storage and management</a:t>
            </a:r>
            <a:endParaRPr lang="en-US" sz="160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6050" y="3414593"/>
            <a:ext cx="418862" cy="418862"/>
          </a:xfrm>
          <a:prstGeom prst="rect">
            <a:avLst/>
          </a:prstGeom>
        </p:spPr>
      </p:pic>
      <p:sp>
        <p:nvSpPr>
          <p:cNvPr id="13" name="Text 7"/>
          <p:cNvSpPr/>
          <p:nvPr/>
        </p:nvSpPr>
        <p:spPr>
          <a:xfrm>
            <a:off x="8126730" y="348650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AI &amp; Analytics</a:t>
            </a:r>
            <a:endParaRPr lang="en-US" sz="1900" dirty="0"/>
          </a:p>
        </p:txBody>
      </p:sp>
      <p:sp>
        <p:nvSpPr>
          <p:cNvPr id="14" name="Text 8"/>
          <p:cNvSpPr/>
          <p:nvPr/>
        </p:nvSpPr>
        <p:spPr>
          <a:xfrm>
            <a:off x="8126730" y="3920133"/>
            <a:ext cx="5665946"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Python Flask microservices or Java-based ML logic for route optimization and prediction models</a:t>
            </a:r>
            <a:endParaRPr lang="en-US" sz="160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724" y="5009078"/>
            <a:ext cx="418862" cy="418862"/>
          </a:xfrm>
          <a:prstGeom prst="rect">
            <a:avLst/>
          </a:prstGeom>
        </p:spPr>
      </p:pic>
      <p:sp>
        <p:nvSpPr>
          <p:cNvPr id="16" name="Text 9"/>
          <p:cNvSpPr/>
          <p:nvPr/>
        </p:nvSpPr>
        <p:spPr>
          <a:xfrm>
            <a:off x="1518404" y="5080992"/>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Maps &amp; Location</a:t>
            </a:r>
            <a:endParaRPr lang="en-US" sz="1900" dirty="0"/>
          </a:p>
        </p:txBody>
      </p:sp>
      <p:sp>
        <p:nvSpPr>
          <p:cNvPr id="17" name="Text 10"/>
          <p:cNvSpPr/>
          <p:nvPr/>
        </p:nvSpPr>
        <p:spPr>
          <a:xfrm>
            <a:off x="1518404" y="5514618"/>
            <a:ext cx="5665827"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Google Maps API / Leaflet.js for geospatial visualization</a:t>
            </a:r>
            <a:endParaRPr lang="en-US" sz="160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46050" y="5009078"/>
            <a:ext cx="418862" cy="418862"/>
          </a:xfrm>
          <a:prstGeom prst="rect">
            <a:avLst/>
          </a:prstGeom>
        </p:spPr>
      </p:pic>
      <p:sp>
        <p:nvSpPr>
          <p:cNvPr id="19" name="Text 11"/>
          <p:cNvSpPr/>
          <p:nvPr/>
        </p:nvSpPr>
        <p:spPr>
          <a:xfrm>
            <a:off x="8126730" y="5080992"/>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Security</a:t>
            </a:r>
            <a:endParaRPr lang="en-US" sz="1900" dirty="0"/>
          </a:p>
        </p:txBody>
      </p:sp>
      <p:sp>
        <p:nvSpPr>
          <p:cNvPr id="20" name="Text 12"/>
          <p:cNvSpPr/>
          <p:nvPr/>
        </p:nvSpPr>
        <p:spPr>
          <a:xfrm>
            <a:off x="8126730" y="5514618"/>
            <a:ext cx="5665946"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Spring Security + JWT Authentication for secure access</a:t>
            </a:r>
            <a:endParaRPr lang="en-US" sz="1600" dirty="0"/>
          </a:p>
        </p:txBody>
      </p:sp>
      <p:pic>
        <p:nvPicPr>
          <p:cNvPr id="21"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7724" y="6268522"/>
            <a:ext cx="418862" cy="418862"/>
          </a:xfrm>
          <a:prstGeom prst="rect">
            <a:avLst/>
          </a:prstGeom>
        </p:spPr>
      </p:pic>
      <p:sp>
        <p:nvSpPr>
          <p:cNvPr id="22" name="Text 13"/>
          <p:cNvSpPr/>
          <p:nvPr/>
        </p:nvSpPr>
        <p:spPr>
          <a:xfrm>
            <a:off x="1518404" y="6340435"/>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Visualization</a:t>
            </a:r>
            <a:endParaRPr lang="en-US" sz="1900" dirty="0"/>
          </a:p>
        </p:txBody>
      </p:sp>
      <p:sp>
        <p:nvSpPr>
          <p:cNvPr id="23" name="Text 14"/>
          <p:cNvSpPr/>
          <p:nvPr/>
        </p:nvSpPr>
        <p:spPr>
          <a:xfrm>
            <a:off x="1518404" y="6774061"/>
            <a:ext cx="5665827"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Chart.js / ApexCharts / Recharts for data visualization</a:t>
            </a:r>
            <a:endParaRPr lang="en-US" sz="1600" dirty="0"/>
          </a:p>
        </p:txBody>
      </p:sp>
      <p:pic>
        <p:nvPicPr>
          <p:cNvPr id="24"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46050" y="6268522"/>
            <a:ext cx="418862" cy="418862"/>
          </a:xfrm>
          <a:prstGeom prst="rect">
            <a:avLst/>
          </a:prstGeom>
        </p:spPr>
      </p:pic>
      <p:sp>
        <p:nvSpPr>
          <p:cNvPr id="25" name="Text 15"/>
          <p:cNvSpPr/>
          <p:nvPr/>
        </p:nvSpPr>
        <p:spPr>
          <a:xfrm>
            <a:off x="8126730" y="6340435"/>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Integrations</a:t>
            </a:r>
            <a:endParaRPr lang="en-US" sz="1900" dirty="0"/>
          </a:p>
        </p:txBody>
      </p:sp>
      <p:sp>
        <p:nvSpPr>
          <p:cNvPr id="26" name="Text 16"/>
          <p:cNvSpPr/>
          <p:nvPr/>
        </p:nvSpPr>
        <p:spPr>
          <a:xfrm>
            <a:off x="8126730" y="6774061"/>
            <a:ext cx="5665946"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WebSockets for real-time updates, Email (SMTP) for notifications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2026-02-10T05:59:16Z</dcterms:created>
  <dcterms:modified xsi:type="dcterms:W3CDTF">2026-02-10T05:59:16Z</dcterms:modified>
</cp:coreProperties>
</file>